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7" r:id="rId6"/>
    <p:sldId id="268" r:id="rId7"/>
    <p:sldId id="260" r:id="rId8"/>
    <p:sldId id="262" r:id="rId9"/>
    <p:sldId id="263" r:id="rId10"/>
    <p:sldId id="264" r:id="rId11"/>
    <p:sldId id="265" r:id="rId12"/>
    <p:sldId id="266" r:id="rId13"/>
    <p:sldId id="261" r:id="rId1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5D904-E76A-4F97-AE15-1817B9894F75}" v="706" dt="2025-07-04T16:18:02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433" autoAdjust="0"/>
  </p:normalViewPr>
  <p:slideViewPr>
    <p:cSldViewPr snapToGrid="0" showGuides="1">
      <p:cViewPr varScale="1">
        <p:scale>
          <a:sx n="63" d="100"/>
          <a:sy n="63" d="100"/>
        </p:scale>
        <p:origin x="162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bi Lusic" userId="bcbcc0e336c44259" providerId="LiveId" clId="{94B5D904-E76A-4F97-AE15-1817B9894F75}"/>
    <pc:docChg chg="undo custSel addSld modSld sldOrd modNotesMaster">
      <pc:chgData name="Bobbi Lusic" userId="bcbcc0e336c44259" providerId="LiveId" clId="{94B5D904-E76A-4F97-AE15-1817B9894F75}" dt="2025-07-04T16:16:16.734" v="3993" actId="20577"/>
      <pc:docMkLst>
        <pc:docMk/>
      </pc:docMkLst>
      <pc:sldChg chg="addSp delSp modSp add mod modTransition setBg delAnim modAnim setClrOvrMap delDesignElem modNotesTx">
        <pc:chgData name="Bobbi Lusic" userId="bcbcc0e336c44259" providerId="LiveId" clId="{94B5D904-E76A-4F97-AE15-1817B9894F75}" dt="2025-07-03T21:19:11.441" v="3038" actId="6549"/>
        <pc:sldMkLst>
          <pc:docMk/>
          <pc:sldMk cId="3776298995" sldId="256"/>
        </pc:sldMkLst>
        <pc:spChg chg="mod">
          <ac:chgData name="Bobbi Lusic" userId="bcbcc0e336c44259" providerId="LiveId" clId="{94B5D904-E76A-4F97-AE15-1817B9894F75}" dt="2025-06-30T21:49:24.149" v="622" actId="1035"/>
          <ac:spMkLst>
            <pc:docMk/>
            <pc:sldMk cId="3776298995" sldId="256"/>
            <ac:spMk id="2" creationId="{7F910050-201F-93F7-A011-BC86AED7147E}"/>
          </ac:spMkLst>
        </pc:spChg>
        <pc:spChg chg="add mod">
          <ac:chgData name="Bobbi Lusic" userId="bcbcc0e336c44259" providerId="LiveId" clId="{94B5D904-E76A-4F97-AE15-1817B9894F75}" dt="2025-07-03T21:19:11.441" v="3038" actId="6549"/>
          <ac:spMkLst>
            <pc:docMk/>
            <pc:sldMk cId="3776298995" sldId="256"/>
            <ac:spMk id="3" creationId="{53B591B9-A989-5D44-A9D9-9B3D0DD00695}"/>
          </ac:spMkLst>
        </pc:spChg>
        <pc:spChg chg="mod topLvl">
          <ac:chgData name="Bobbi Lusic" userId="bcbcc0e336c44259" providerId="LiveId" clId="{94B5D904-E76A-4F97-AE15-1817B9894F75}" dt="2025-07-03T21:16:28.624" v="2998" actId="1035"/>
          <ac:spMkLst>
            <pc:docMk/>
            <pc:sldMk cId="3776298995" sldId="256"/>
            <ac:spMk id="6" creationId="{5C9484A3-D4CE-1A09-6F14-730DE9C9B814}"/>
          </ac:spMkLst>
        </pc:spChg>
        <pc:spChg chg="mod topLvl">
          <ac:chgData name="Bobbi Lusic" userId="bcbcc0e336c44259" providerId="LiveId" clId="{94B5D904-E76A-4F97-AE15-1817B9894F75}" dt="2025-07-03T21:16:21.192" v="2994" actId="1035"/>
          <ac:spMkLst>
            <pc:docMk/>
            <pc:sldMk cId="3776298995" sldId="256"/>
            <ac:spMk id="9" creationId="{9306F6CE-FBD0-5645-6DBF-C0B3CF0F5479}"/>
          </ac:spMkLst>
        </pc:spChg>
        <pc:spChg chg="mod topLvl">
          <ac:chgData name="Bobbi Lusic" userId="bcbcc0e336c44259" providerId="LiveId" clId="{94B5D904-E76A-4F97-AE15-1817B9894F75}" dt="2025-07-03T21:16:21.192" v="2994" actId="1035"/>
          <ac:spMkLst>
            <pc:docMk/>
            <pc:sldMk cId="3776298995" sldId="256"/>
            <ac:spMk id="18" creationId="{545C1F43-5024-983D-A48E-48B71C62C653}"/>
          </ac:spMkLst>
        </pc:spChg>
        <pc:spChg chg="mod topLvl">
          <ac:chgData name="Bobbi Lusic" userId="bcbcc0e336c44259" providerId="LiveId" clId="{94B5D904-E76A-4F97-AE15-1817B9894F75}" dt="2025-07-03T21:16:28.624" v="2998" actId="1035"/>
          <ac:spMkLst>
            <pc:docMk/>
            <pc:sldMk cId="3776298995" sldId="256"/>
            <ac:spMk id="24" creationId="{BEAB4410-B6A0-5371-D577-8DEDA031DB10}"/>
          </ac:spMkLst>
        </pc:spChg>
        <pc:spChg chg="add">
          <ac:chgData name="Bobbi Lusic" userId="bcbcc0e336c44259" providerId="LiveId" clId="{94B5D904-E76A-4F97-AE15-1817B9894F75}" dt="2025-06-29T18:00:36.733" v="166" actId="26606"/>
          <ac:spMkLst>
            <pc:docMk/>
            <pc:sldMk cId="3776298995" sldId="256"/>
            <ac:spMk id="108" creationId="{03E8462A-FEBA-4848-81CC-3F8DA3E477BE}"/>
          </ac:spMkLst>
        </pc:spChg>
        <pc:spChg chg="add">
          <ac:chgData name="Bobbi Lusic" userId="bcbcc0e336c44259" providerId="LiveId" clId="{94B5D904-E76A-4F97-AE15-1817B9894F75}" dt="2025-06-29T18:00:36.733" v="166" actId="26606"/>
          <ac:spMkLst>
            <pc:docMk/>
            <pc:sldMk cId="3776298995" sldId="256"/>
            <ac:spMk id="121" creationId="{7941F9B1-B01B-4A84-89D9-B169AEB4E456}"/>
          </ac:spMkLst>
        </pc:spChg>
        <pc:grpChg chg="add">
          <ac:chgData name="Bobbi Lusic" userId="bcbcc0e336c44259" providerId="LiveId" clId="{94B5D904-E76A-4F97-AE15-1817B9894F75}" dt="2025-06-29T18:00:36.733" v="166" actId="26606"/>
          <ac:grpSpMkLst>
            <pc:docMk/>
            <pc:sldMk cId="3776298995" sldId="256"/>
            <ac:grpSpMk id="96" creationId="{609316A9-990D-4EC3-A671-70EE5C1493A4}"/>
          </ac:grpSpMkLst>
        </pc:grpChg>
        <pc:grpChg chg="add">
          <ac:chgData name="Bobbi Lusic" userId="bcbcc0e336c44259" providerId="LiveId" clId="{94B5D904-E76A-4F97-AE15-1817B9894F75}" dt="2025-06-29T18:00:36.733" v="166" actId="26606"/>
          <ac:grpSpMkLst>
            <pc:docMk/>
            <pc:sldMk cId="3776298995" sldId="256"/>
            <ac:grpSpMk id="110" creationId="{2109F83F-40FE-4DB3-84CC-09FB3340D06D}"/>
          </ac:grpSpMkLst>
        </pc:grpChg>
      </pc:sldChg>
      <pc:sldChg chg="addSp delSp modSp add mod delAnim modAnim modNotesTx">
        <pc:chgData name="Bobbi Lusic" userId="bcbcc0e336c44259" providerId="LiveId" clId="{94B5D904-E76A-4F97-AE15-1817B9894F75}" dt="2025-07-03T21:22:44.018" v="3059" actId="1038"/>
        <pc:sldMkLst>
          <pc:docMk/>
          <pc:sldMk cId="2868420650" sldId="257"/>
        </pc:sldMkLst>
        <pc:spChg chg="mod">
          <ac:chgData name="Bobbi Lusic" userId="bcbcc0e336c44259" providerId="LiveId" clId="{94B5D904-E76A-4F97-AE15-1817B9894F75}" dt="2025-07-02T18:03:34.371" v="1511" actId="20577"/>
          <ac:spMkLst>
            <pc:docMk/>
            <pc:sldMk cId="2868420650" sldId="257"/>
            <ac:spMk id="2" creationId="{69D309E3-A64C-A72C-78F7-303955B49869}"/>
          </ac:spMkLst>
        </pc:spChg>
        <pc:spChg chg="add mod">
          <ac:chgData name="Bobbi Lusic" userId="bcbcc0e336c44259" providerId="LiveId" clId="{94B5D904-E76A-4F97-AE15-1817B9894F75}" dt="2025-07-01T14:38:11.267" v="1057" actId="1076"/>
          <ac:spMkLst>
            <pc:docMk/>
            <pc:sldMk cId="2868420650" sldId="257"/>
            <ac:spMk id="4" creationId="{38B873F1-851B-6B93-6DB3-9BE6246B05E0}"/>
          </ac:spMkLst>
        </pc:spChg>
        <pc:spChg chg="add mod">
          <ac:chgData name="Bobbi Lusic" userId="bcbcc0e336c44259" providerId="LiveId" clId="{94B5D904-E76A-4F97-AE15-1817B9894F75}" dt="2025-07-03T21:22:44.018" v="3059" actId="1038"/>
          <ac:spMkLst>
            <pc:docMk/>
            <pc:sldMk cId="2868420650" sldId="257"/>
            <ac:spMk id="5" creationId="{69E28E5C-0D51-E039-BFB8-F50BC6416D74}"/>
          </ac:spMkLst>
        </pc:spChg>
        <pc:spChg chg="mod topLvl">
          <ac:chgData name="Bobbi Lusic" userId="bcbcc0e336c44259" providerId="LiveId" clId="{94B5D904-E76A-4F97-AE15-1817B9894F75}" dt="2025-07-02T17:55:34.625" v="1467" actId="20577"/>
          <ac:spMkLst>
            <pc:docMk/>
            <pc:sldMk cId="2868420650" sldId="257"/>
            <ac:spMk id="18" creationId="{3A17B23D-2BBD-4AD6-845A-DACD436CFFD3}"/>
          </ac:spMkLst>
        </pc:spChg>
        <pc:picChg chg="add mod">
          <ac:chgData name="Bobbi Lusic" userId="bcbcc0e336c44259" providerId="LiveId" clId="{94B5D904-E76A-4F97-AE15-1817B9894F75}" dt="2025-06-30T21:43:19.149" v="584" actId="1035"/>
          <ac:picMkLst>
            <pc:docMk/>
            <pc:sldMk cId="2868420650" sldId="257"/>
            <ac:picMk id="3" creationId="{19C12C22-4907-9987-5BD7-1AF61F5B4AC2}"/>
          </ac:picMkLst>
        </pc:picChg>
      </pc:sldChg>
      <pc:sldChg chg="addSp delSp modSp add mod delAnim modAnim">
        <pc:chgData name="Bobbi Lusic" userId="bcbcc0e336c44259" providerId="LiveId" clId="{94B5D904-E76A-4F97-AE15-1817B9894F75}" dt="2025-07-03T21:23:20.244" v="3073" actId="1038"/>
        <pc:sldMkLst>
          <pc:docMk/>
          <pc:sldMk cId="2842146008" sldId="258"/>
        </pc:sldMkLst>
        <pc:spChg chg="mod">
          <ac:chgData name="Bobbi Lusic" userId="bcbcc0e336c44259" providerId="LiveId" clId="{94B5D904-E76A-4F97-AE15-1817B9894F75}" dt="2025-07-02T18:03:42.174" v="1517" actId="20577"/>
          <ac:spMkLst>
            <pc:docMk/>
            <pc:sldMk cId="2842146008" sldId="258"/>
            <ac:spMk id="2" creationId="{69D309E3-A64C-A72C-78F7-303955B49869}"/>
          </ac:spMkLst>
        </pc:spChg>
        <pc:spChg chg="add mod">
          <ac:chgData name="Bobbi Lusic" userId="bcbcc0e336c44259" providerId="LiveId" clId="{94B5D904-E76A-4F97-AE15-1817B9894F75}" dt="2025-07-03T21:23:20.244" v="3073" actId="1038"/>
          <ac:spMkLst>
            <pc:docMk/>
            <pc:sldMk cId="2842146008" sldId="258"/>
            <ac:spMk id="3" creationId="{4522161A-4982-60C6-1B04-146B80914304}"/>
          </ac:spMkLst>
        </pc:spChg>
        <pc:spChg chg="add mod">
          <ac:chgData name="Bobbi Lusic" userId="bcbcc0e336c44259" providerId="LiveId" clId="{94B5D904-E76A-4F97-AE15-1817B9894F75}" dt="2025-06-30T22:24:52.974" v="1055" actId="20577"/>
          <ac:spMkLst>
            <pc:docMk/>
            <pc:sldMk cId="2842146008" sldId="258"/>
            <ac:spMk id="7" creationId="{192895E9-0A02-C315-E4F6-AE9785B7D567}"/>
          </ac:spMkLst>
        </pc:spChg>
        <pc:spChg chg="add mod">
          <ac:chgData name="Bobbi Lusic" userId="bcbcc0e336c44259" providerId="LiveId" clId="{94B5D904-E76A-4F97-AE15-1817B9894F75}" dt="2025-06-30T22:17:50.381" v="909" actId="20577"/>
          <ac:spMkLst>
            <pc:docMk/>
            <pc:sldMk cId="2842146008" sldId="258"/>
            <ac:spMk id="8" creationId="{55F14477-3D8F-703D-D11B-378B7AADC17C}"/>
          </ac:spMkLst>
        </pc:spChg>
        <pc:spChg chg="add mod">
          <ac:chgData name="Bobbi Lusic" userId="bcbcc0e336c44259" providerId="LiveId" clId="{94B5D904-E76A-4F97-AE15-1817B9894F75}" dt="2025-06-30T22:19:07.400" v="948" actId="20577"/>
          <ac:spMkLst>
            <pc:docMk/>
            <pc:sldMk cId="2842146008" sldId="258"/>
            <ac:spMk id="9" creationId="{C22E984C-0F28-BC70-C24D-0DCB420370C5}"/>
          </ac:spMkLst>
        </pc:spChg>
        <pc:spChg chg="add mod">
          <ac:chgData name="Bobbi Lusic" userId="bcbcc0e336c44259" providerId="LiveId" clId="{94B5D904-E76A-4F97-AE15-1817B9894F75}" dt="2025-06-30T22:23:40.194" v="1039" actId="20577"/>
          <ac:spMkLst>
            <pc:docMk/>
            <pc:sldMk cId="2842146008" sldId="258"/>
            <ac:spMk id="10" creationId="{ABEF0F88-3055-8437-5B0C-CE80071E4AD4}"/>
          </ac:spMkLst>
        </pc:spChg>
        <pc:spChg chg="mod">
          <ac:chgData name="Bobbi Lusic" userId="bcbcc0e336c44259" providerId="LiveId" clId="{94B5D904-E76A-4F97-AE15-1817B9894F75}" dt="2025-06-30T22:24:43.410" v="1045" actId="20577"/>
          <ac:spMkLst>
            <pc:docMk/>
            <pc:sldMk cId="2842146008" sldId="258"/>
            <ac:spMk id="18" creationId="{3A17B23D-2BBD-4AD6-845A-DACD436CFFD3}"/>
          </ac:spMkLst>
        </pc:spChg>
      </pc:sldChg>
      <pc:sldChg chg="addSp delSp modSp add mod modAnim modNotesTx">
        <pc:chgData name="Bobbi Lusic" userId="bcbcc0e336c44259" providerId="LiveId" clId="{94B5D904-E76A-4F97-AE15-1817B9894F75}" dt="2025-07-03T22:20:26.823" v="3393" actId="1038"/>
        <pc:sldMkLst>
          <pc:docMk/>
          <pc:sldMk cId="253095194" sldId="259"/>
        </pc:sldMkLst>
        <pc:spChg chg="mod">
          <ac:chgData name="Bobbi Lusic" userId="bcbcc0e336c44259" providerId="LiveId" clId="{94B5D904-E76A-4F97-AE15-1817B9894F75}" dt="2025-07-02T18:03:54.644" v="1518" actId="6549"/>
          <ac:spMkLst>
            <pc:docMk/>
            <pc:sldMk cId="253095194" sldId="259"/>
            <ac:spMk id="2" creationId="{D1438BFA-CE75-4FC9-BCE5-3E7D2348DBAB}"/>
          </ac:spMkLst>
        </pc:spChg>
        <pc:spChg chg="add mod">
          <ac:chgData name="Bobbi Lusic" userId="bcbcc0e336c44259" providerId="LiveId" clId="{94B5D904-E76A-4F97-AE15-1817B9894F75}" dt="2025-07-03T21:45:51.688" v="3272" actId="1038"/>
          <ac:spMkLst>
            <pc:docMk/>
            <pc:sldMk cId="253095194" sldId="259"/>
            <ac:spMk id="3" creationId="{C19B8D8E-E644-4FC1-1A40-50A0AE49D4F8}"/>
          </ac:spMkLst>
        </pc:spChg>
        <pc:spChg chg="add mod">
          <ac:chgData name="Bobbi Lusic" userId="bcbcc0e336c44259" providerId="LiveId" clId="{94B5D904-E76A-4F97-AE15-1817B9894F75}" dt="2025-07-03T22:20:26.823" v="3393" actId="1038"/>
          <ac:spMkLst>
            <pc:docMk/>
            <pc:sldMk cId="253095194" sldId="259"/>
            <ac:spMk id="4" creationId="{DEC11C6C-51AF-8D72-3D4B-A500E2B2FF8C}"/>
          </ac:spMkLst>
        </pc:spChg>
        <pc:spChg chg="add mod">
          <ac:chgData name="Bobbi Lusic" userId="bcbcc0e336c44259" providerId="LiveId" clId="{94B5D904-E76A-4F97-AE15-1817B9894F75}" dt="2025-07-03T22:20:18.662" v="3388" actId="20577"/>
          <ac:spMkLst>
            <pc:docMk/>
            <pc:sldMk cId="253095194" sldId="259"/>
            <ac:spMk id="5" creationId="{49F44EFE-F296-FF33-26D5-EE951B28BB62}"/>
          </ac:spMkLst>
        </pc:spChg>
        <pc:picChg chg="add mod">
          <ac:chgData name="Bobbi Lusic" userId="bcbcc0e336c44259" providerId="LiveId" clId="{94B5D904-E76A-4F97-AE15-1817B9894F75}" dt="2025-07-03T21:45:57.360" v="3281" actId="1035"/>
          <ac:picMkLst>
            <pc:docMk/>
            <pc:sldMk cId="253095194" sldId="259"/>
            <ac:picMk id="6" creationId="{089BA127-194B-47D3-7AAE-F0812C0F1F50}"/>
          </ac:picMkLst>
        </pc:picChg>
        <pc:picChg chg="add mod">
          <ac:chgData name="Bobbi Lusic" userId="bcbcc0e336c44259" providerId="LiveId" clId="{94B5D904-E76A-4F97-AE15-1817B9894F75}" dt="2025-07-03T21:46:31.426" v="3365" actId="1076"/>
          <ac:picMkLst>
            <pc:docMk/>
            <pc:sldMk cId="253095194" sldId="259"/>
            <ac:picMk id="12" creationId="{72A86CB6-28BE-438D-AF08-D11DB6ACD8CC}"/>
          </ac:picMkLst>
        </pc:picChg>
      </pc:sldChg>
      <pc:sldChg chg="addSp delSp modSp add mod delAnim modAnim modNotesTx">
        <pc:chgData name="Bobbi Lusic" userId="bcbcc0e336c44259" providerId="LiveId" clId="{94B5D904-E76A-4F97-AE15-1817B9894F75}" dt="2025-07-04T15:40:56.163" v="3863" actId="20577"/>
        <pc:sldMkLst>
          <pc:docMk/>
          <pc:sldMk cId="704553581" sldId="260"/>
        </pc:sldMkLst>
        <pc:spChg chg="mod">
          <ac:chgData name="Bobbi Lusic" userId="bcbcc0e336c44259" providerId="LiveId" clId="{94B5D904-E76A-4F97-AE15-1817B9894F75}" dt="2025-07-02T18:44:36.059" v="1560" actId="313"/>
          <ac:spMkLst>
            <pc:docMk/>
            <pc:sldMk cId="704553581" sldId="260"/>
            <ac:spMk id="2" creationId="{CA0B8A96-3EFD-88B0-6C4F-FBE6AF008850}"/>
          </ac:spMkLst>
        </pc:spChg>
        <pc:spChg chg="add mod">
          <ac:chgData name="Bobbi Lusic" userId="bcbcc0e336c44259" providerId="LiveId" clId="{94B5D904-E76A-4F97-AE15-1817B9894F75}" dt="2025-07-04T15:40:56.163" v="3863" actId="20577"/>
          <ac:spMkLst>
            <pc:docMk/>
            <pc:sldMk cId="704553581" sldId="260"/>
            <ac:spMk id="3" creationId="{F0F399E5-9DB6-4076-2D0C-4FFF821256F0}"/>
          </ac:spMkLst>
        </pc:spChg>
        <pc:spChg chg="add mod">
          <ac:chgData name="Bobbi Lusic" userId="bcbcc0e336c44259" providerId="LiveId" clId="{94B5D904-E76A-4F97-AE15-1817B9894F75}" dt="2025-07-03T22:27:57.154" v="3426" actId="14100"/>
          <ac:spMkLst>
            <pc:docMk/>
            <pc:sldMk cId="704553581" sldId="260"/>
            <ac:spMk id="5" creationId="{25C3F2F2-70C3-A4A5-0A6B-2A50008EB165}"/>
          </ac:spMkLst>
        </pc:spChg>
        <pc:spChg chg="add mod">
          <ac:chgData name="Bobbi Lusic" userId="bcbcc0e336c44259" providerId="LiveId" clId="{94B5D904-E76A-4F97-AE15-1817B9894F75}" dt="2025-07-03T22:27:57.154" v="3426" actId="14100"/>
          <ac:spMkLst>
            <pc:docMk/>
            <pc:sldMk cId="704553581" sldId="260"/>
            <ac:spMk id="7" creationId="{78BBF60D-FB04-67C2-3379-13DF4F5CB6EE}"/>
          </ac:spMkLst>
        </pc:spChg>
        <pc:spChg chg="add mod">
          <ac:chgData name="Bobbi Lusic" userId="bcbcc0e336c44259" providerId="LiveId" clId="{94B5D904-E76A-4F97-AE15-1817B9894F75}" dt="2025-07-03T22:27:57.154" v="3426" actId="14100"/>
          <ac:spMkLst>
            <pc:docMk/>
            <pc:sldMk cId="704553581" sldId="260"/>
            <ac:spMk id="8" creationId="{71414F0A-BBA3-962E-E862-CE1A9034F818}"/>
          </ac:spMkLst>
        </pc:spChg>
      </pc:sldChg>
      <pc:sldChg chg="addSp delSp modSp add mod ord delAnim modNotesTx">
        <pc:chgData name="Bobbi Lusic" userId="bcbcc0e336c44259" providerId="LiveId" clId="{94B5D904-E76A-4F97-AE15-1817B9894F75}" dt="2025-07-04T16:16:16.734" v="3993" actId="20577"/>
        <pc:sldMkLst>
          <pc:docMk/>
          <pc:sldMk cId="2054485367" sldId="261"/>
        </pc:sldMkLst>
        <pc:spChg chg="mod">
          <ac:chgData name="Bobbi Lusic" userId="bcbcc0e336c44259" providerId="LiveId" clId="{94B5D904-E76A-4F97-AE15-1817B9894F75}" dt="2025-07-02T22:13:46.265" v="2590" actId="20577"/>
          <ac:spMkLst>
            <pc:docMk/>
            <pc:sldMk cId="2054485367" sldId="261"/>
            <ac:spMk id="2" creationId="{E8E1F8CA-B1F4-714A-E03F-DDD478009F25}"/>
          </ac:spMkLst>
        </pc:spChg>
        <pc:spChg chg="add mod">
          <ac:chgData name="Bobbi Lusic" userId="bcbcc0e336c44259" providerId="LiveId" clId="{94B5D904-E76A-4F97-AE15-1817B9894F75}" dt="2025-07-04T16:16:16.734" v="3993" actId="20577"/>
          <ac:spMkLst>
            <pc:docMk/>
            <pc:sldMk cId="2054485367" sldId="261"/>
            <ac:spMk id="3" creationId="{F0C15620-B811-42D7-CDFA-D2AA1257C262}"/>
          </ac:spMkLst>
        </pc:spChg>
        <pc:picChg chg="add mod">
          <ac:chgData name="Bobbi Lusic" userId="bcbcc0e336c44259" providerId="LiveId" clId="{94B5D904-E76A-4F97-AE15-1817B9894F75}" dt="2025-07-04T16:00:51.578" v="3974" actId="692"/>
          <ac:picMkLst>
            <pc:docMk/>
            <pc:sldMk cId="2054485367" sldId="261"/>
            <ac:picMk id="5" creationId="{E34CF0E3-F421-80C1-1A51-2EDF0B35A3CD}"/>
          </ac:picMkLst>
        </pc:picChg>
      </pc:sldChg>
      <pc:sldChg chg="addSp modSp add mod modAnim modNotesTx">
        <pc:chgData name="Bobbi Lusic" userId="bcbcc0e336c44259" providerId="LiveId" clId="{94B5D904-E76A-4F97-AE15-1817B9894F75}" dt="2025-07-03T23:48:17.186" v="3638"/>
        <pc:sldMkLst>
          <pc:docMk/>
          <pc:sldMk cId="1374713203" sldId="262"/>
        </pc:sldMkLst>
        <pc:spChg chg="mod">
          <ac:chgData name="Bobbi Lusic" userId="bcbcc0e336c44259" providerId="LiveId" clId="{94B5D904-E76A-4F97-AE15-1817B9894F75}" dt="2025-07-02T22:15:45.339" v="2608" actId="20577"/>
          <ac:spMkLst>
            <pc:docMk/>
            <pc:sldMk cId="1374713203" sldId="262"/>
            <ac:spMk id="2" creationId="{D5181F1B-9443-83F8-404A-7ECFFE531936}"/>
          </ac:spMkLst>
        </pc:spChg>
        <pc:spChg chg="add mod">
          <ac:chgData name="Bobbi Lusic" userId="bcbcc0e336c44259" providerId="LiveId" clId="{94B5D904-E76A-4F97-AE15-1817B9894F75}" dt="2025-07-03T23:34:06.817" v="3485" actId="1035"/>
          <ac:spMkLst>
            <pc:docMk/>
            <pc:sldMk cId="1374713203" sldId="262"/>
            <ac:spMk id="3" creationId="{E11B407C-6C0B-7B08-B05C-F67D3975221D}"/>
          </ac:spMkLst>
        </pc:spChg>
        <pc:spChg chg="add mod">
          <ac:chgData name="Bobbi Lusic" userId="bcbcc0e336c44259" providerId="LiveId" clId="{94B5D904-E76A-4F97-AE15-1817B9894F75}" dt="2025-07-03T23:48:17.186" v="3638"/>
          <ac:spMkLst>
            <pc:docMk/>
            <pc:sldMk cId="1374713203" sldId="262"/>
            <ac:spMk id="4" creationId="{EE2C9229-C55E-B2F3-3BE0-769EA310979F}"/>
          </ac:spMkLst>
        </pc:spChg>
        <pc:picChg chg="add mod">
          <ac:chgData name="Bobbi Lusic" userId="bcbcc0e336c44259" providerId="LiveId" clId="{94B5D904-E76A-4F97-AE15-1817B9894F75}" dt="2025-07-03T23:34:13.575" v="3496" actId="1035"/>
          <ac:picMkLst>
            <pc:docMk/>
            <pc:sldMk cId="1374713203" sldId="262"/>
            <ac:picMk id="5" creationId="{EC4F40BB-EDD0-946D-456D-F7516F467722}"/>
          </ac:picMkLst>
        </pc:picChg>
      </pc:sldChg>
      <pc:sldChg chg="addSp modSp add mod modAnim modNotesTx">
        <pc:chgData name="Bobbi Lusic" userId="bcbcc0e336c44259" providerId="LiveId" clId="{94B5D904-E76A-4F97-AE15-1817B9894F75}" dt="2025-07-03T23:48:13.118" v="3637"/>
        <pc:sldMkLst>
          <pc:docMk/>
          <pc:sldMk cId="1581455469" sldId="263"/>
        </pc:sldMkLst>
        <pc:spChg chg="mod">
          <ac:chgData name="Bobbi Lusic" userId="bcbcc0e336c44259" providerId="LiveId" clId="{94B5D904-E76A-4F97-AE15-1817B9894F75}" dt="2025-07-02T22:46:02.866" v="2878"/>
          <ac:spMkLst>
            <pc:docMk/>
            <pc:sldMk cId="1581455469" sldId="263"/>
            <ac:spMk id="3" creationId="{B512919A-CDED-4DBC-9EC1-7A0B3C3E030E}"/>
          </ac:spMkLst>
        </pc:spChg>
        <pc:spChg chg="add mod">
          <ac:chgData name="Bobbi Lusic" userId="bcbcc0e336c44259" providerId="LiveId" clId="{94B5D904-E76A-4F97-AE15-1817B9894F75}" dt="2025-07-03T23:48:13.118" v="3637"/>
          <ac:spMkLst>
            <pc:docMk/>
            <pc:sldMk cId="1581455469" sldId="263"/>
            <ac:spMk id="4" creationId="{D4E8A8F3-02C6-61CA-FFEA-4599393E94A4}"/>
          </ac:spMkLst>
        </pc:spChg>
        <pc:picChg chg="mod">
          <ac:chgData name="Bobbi Lusic" userId="bcbcc0e336c44259" providerId="LiveId" clId="{94B5D904-E76A-4F97-AE15-1817B9894F75}" dt="2025-07-02T22:46:13.345" v="2885" actId="1035"/>
          <ac:picMkLst>
            <pc:docMk/>
            <pc:sldMk cId="1581455469" sldId="263"/>
            <ac:picMk id="5" creationId="{BA54BFD6-E956-9397-85DB-6598F4323194}"/>
          </ac:picMkLst>
        </pc:picChg>
      </pc:sldChg>
      <pc:sldChg chg="addSp modSp add mod modAnim modNotesTx">
        <pc:chgData name="Bobbi Lusic" userId="bcbcc0e336c44259" providerId="LiveId" clId="{94B5D904-E76A-4F97-AE15-1817B9894F75}" dt="2025-07-03T23:48:07.742" v="3636"/>
        <pc:sldMkLst>
          <pc:docMk/>
          <pc:sldMk cId="1568399026" sldId="264"/>
        </pc:sldMkLst>
        <pc:spChg chg="mod">
          <ac:chgData name="Bobbi Lusic" userId="bcbcc0e336c44259" providerId="LiveId" clId="{94B5D904-E76A-4F97-AE15-1817B9894F75}" dt="2025-07-02T22:49:30.810" v="2910" actId="20577"/>
          <ac:spMkLst>
            <pc:docMk/>
            <pc:sldMk cId="1568399026" sldId="264"/>
            <ac:spMk id="3" creationId="{FAAE50A8-DA91-0E1D-ECA6-8FB1D2180510}"/>
          </ac:spMkLst>
        </pc:spChg>
        <pc:spChg chg="add mod">
          <ac:chgData name="Bobbi Lusic" userId="bcbcc0e336c44259" providerId="LiveId" clId="{94B5D904-E76A-4F97-AE15-1817B9894F75}" dt="2025-07-03T23:48:07.742" v="3636"/>
          <ac:spMkLst>
            <pc:docMk/>
            <pc:sldMk cId="1568399026" sldId="264"/>
            <ac:spMk id="4" creationId="{70227378-3EE2-C2E5-BF64-E18D2C4EF72C}"/>
          </ac:spMkLst>
        </pc:spChg>
        <pc:picChg chg="mod">
          <ac:chgData name="Bobbi Lusic" userId="bcbcc0e336c44259" providerId="LiveId" clId="{94B5D904-E76A-4F97-AE15-1817B9894F75}" dt="2025-07-02T22:49:40.992" v="2911" actId="1076"/>
          <ac:picMkLst>
            <pc:docMk/>
            <pc:sldMk cId="1568399026" sldId="264"/>
            <ac:picMk id="5" creationId="{0E720601-2EA0-C9C3-3020-8F3BDD9ADFA5}"/>
          </ac:picMkLst>
        </pc:picChg>
      </pc:sldChg>
      <pc:sldChg chg="addSp modSp add mod modAnim modNotesTx">
        <pc:chgData name="Bobbi Lusic" userId="bcbcc0e336c44259" providerId="LiveId" clId="{94B5D904-E76A-4F97-AE15-1817B9894F75}" dt="2025-07-03T23:48:00.621" v="3635"/>
        <pc:sldMkLst>
          <pc:docMk/>
          <pc:sldMk cId="2352076985" sldId="265"/>
        </pc:sldMkLst>
        <pc:spChg chg="mod">
          <ac:chgData name="Bobbi Lusic" userId="bcbcc0e336c44259" providerId="LiveId" clId="{94B5D904-E76A-4F97-AE15-1817B9894F75}" dt="2025-07-02T22:54:31.312" v="2930" actId="6549"/>
          <ac:spMkLst>
            <pc:docMk/>
            <pc:sldMk cId="2352076985" sldId="265"/>
            <ac:spMk id="3" creationId="{A5CC94FB-C362-0123-C970-4CC1CD5EB106}"/>
          </ac:spMkLst>
        </pc:spChg>
        <pc:spChg chg="add mod">
          <ac:chgData name="Bobbi Lusic" userId="bcbcc0e336c44259" providerId="LiveId" clId="{94B5D904-E76A-4F97-AE15-1817B9894F75}" dt="2025-07-03T23:48:00.621" v="3635"/>
          <ac:spMkLst>
            <pc:docMk/>
            <pc:sldMk cId="2352076985" sldId="265"/>
            <ac:spMk id="4" creationId="{5B1B2256-A69F-BD98-A65E-AB91CEA190C9}"/>
          </ac:spMkLst>
        </pc:spChg>
        <pc:spChg chg="add mod">
          <ac:chgData name="Bobbi Lusic" userId="bcbcc0e336c44259" providerId="LiveId" clId="{94B5D904-E76A-4F97-AE15-1817B9894F75}" dt="2025-07-03T23:47:46.893" v="3634"/>
          <ac:spMkLst>
            <pc:docMk/>
            <pc:sldMk cId="2352076985" sldId="265"/>
            <ac:spMk id="6" creationId="{6B71ECA3-A090-81B4-7051-DA8D3B48AFC8}"/>
          </ac:spMkLst>
        </pc:spChg>
        <pc:picChg chg="mod">
          <ac:chgData name="Bobbi Lusic" userId="bcbcc0e336c44259" providerId="LiveId" clId="{94B5D904-E76A-4F97-AE15-1817B9894F75}" dt="2025-07-02T22:52:21.791" v="2920" actId="1076"/>
          <ac:picMkLst>
            <pc:docMk/>
            <pc:sldMk cId="2352076985" sldId="265"/>
            <ac:picMk id="5" creationId="{310EBD4C-6744-52AB-7922-E209B69F028B}"/>
          </ac:picMkLst>
        </pc:picChg>
      </pc:sldChg>
      <pc:sldChg chg="addSp modSp add mod modAnim modNotesTx">
        <pc:chgData name="Bobbi Lusic" userId="bcbcc0e336c44259" providerId="LiveId" clId="{94B5D904-E76A-4F97-AE15-1817B9894F75}" dt="2025-07-03T23:47:36.111" v="3633" actId="20577"/>
        <pc:sldMkLst>
          <pc:docMk/>
          <pc:sldMk cId="2172281376" sldId="266"/>
        </pc:sldMkLst>
        <pc:spChg chg="mod">
          <ac:chgData name="Bobbi Lusic" userId="bcbcc0e336c44259" providerId="LiveId" clId="{94B5D904-E76A-4F97-AE15-1817B9894F75}" dt="2025-07-02T22:57:24.230" v="2962" actId="6549"/>
          <ac:spMkLst>
            <pc:docMk/>
            <pc:sldMk cId="2172281376" sldId="266"/>
            <ac:spMk id="3" creationId="{59F4297C-B381-0437-A496-ECE2007D746B}"/>
          </ac:spMkLst>
        </pc:spChg>
        <pc:spChg chg="add mod">
          <ac:chgData name="Bobbi Lusic" userId="bcbcc0e336c44259" providerId="LiveId" clId="{94B5D904-E76A-4F97-AE15-1817B9894F75}" dt="2025-07-03T23:47:36.111" v="3633" actId="20577"/>
          <ac:spMkLst>
            <pc:docMk/>
            <pc:sldMk cId="2172281376" sldId="266"/>
            <ac:spMk id="4" creationId="{EBF1B97E-F7CB-1753-DDEB-DB9A92D8F2B2}"/>
          </ac:spMkLst>
        </pc:spChg>
        <pc:picChg chg="mod">
          <ac:chgData name="Bobbi Lusic" userId="bcbcc0e336c44259" providerId="LiveId" clId="{94B5D904-E76A-4F97-AE15-1817B9894F75}" dt="2025-07-02T22:56:13.978" v="2950" actId="1076"/>
          <ac:picMkLst>
            <pc:docMk/>
            <pc:sldMk cId="2172281376" sldId="266"/>
            <ac:picMk id="5" creationId="{E236632A-205C-DCBF-A731-897686268035}"/>
          </ac:picMkLst>
        </pc:picChg>
      </pc:sldChg>
      <pc:sldChg chg="addSp delSp modSp add mod ord delAnim modAnim">
        <pc:chgData name="Bobbi Lusic" userId="bcbcc0e336c44259" providerId="LiveId" clId="{94B5D904-E76A-4F97-AE15-1817B9894F75}" dt="2025-07-04T15:41:11.851" v="3864"/>
        <pc:sldMkLst>
          <pc:docMk/>
          <pc:sldMk cId="3243179528" sldId="267"/>
        </pc:sldMkLst>
        <pc:spChg chg="mod">
          <ac:chgData name="Bobbi Lusic" userId="bcbcc0e336c44259" providerId="LiveId" clId="{94B5D904-E76A-4F97-AE15-1817B9894F75}" dt="2025-07-04T15:37:45.839" v="3796" actId="27636"/>
          <ac:spMkLst>
            <pc:docMk/>
            <pc:sldMk cId="3243179528" sldId="267"/>
            <ac:spMk id="2" creationId="{69D309E3-A64C-A72C-78F7-303955B49869}"/>
          </ac:spMkLst>
        </pc:spChg>
        <pc:spChg chg="del">
          <ac:chgData name="Bobbi Lusic" userId="bcbcc0e336c44259" providerId="LiveId" clId="{94B5D904-E76A-4F97-AE15-1817B9894F75}" dt="2025-07-04T15:37:15.602" v="3771" actId="478"/>
          <ac:spMkLst>
            <pc:docMk/>
            <pc:sldMk cId="3243179528" sldId="267"/>
            <ac:spMk id="4" creationId="{38B873F1-851B-6B93-6DB3-9BE6246B05E0}"/>
          </ac:spMkLst>
        </pc:spChg>
        <pc:spChg chg="mod">
          <ac:chgData name="Bobbi Lusic" userId="bcbcc0e336c44259" providerId="LiveId" clId="{94B5D904-E76A-4F97-AE15-1817B9894F75}" dt="2025-07-04T15:41:11.851" v="3864"/>
          <ac:spMkLst>
            <pc:docMk/>
            <pc:sldMk cId="3243179528" sldId="267"/>
            <ac:spMk id="5" creationId="{69E28E5C-0D51-E039-BFB8-F50BC6416D74}"/>
          </ac:spMkLst>
        </pc:spChg>
        <pc:spChg chg="mod">
          <ac:chgData name="Bobbi Lusic" userId="bcbcc0e336c44259" providerId="LiveId" clId="{94B5D904-E76A-4F97-AE15-1817B9894F75}" dt="2025-07-04T15:39:59.017" v="3862" actId="14100"/>
          <ac:spMkLst>
            <pc:docMk/>
            <pc:sldMk cId="3243179528" sldId="267"/>
            <ac:spMk id="18" creationId="{3A17B23D-2BBD-4AD6-845A-DACD436CFFD3}"/>
          </ac:spMkLst>
        </pc:spChg>
        <pc:picChg chg="del">
          <ac:chgData name="Bobbi Lusic" userId="bcbcc0e336c44259" providerId="LiveId" clId="{94B5D904-E76A-4F97-AE15-1817B9894F75}" dt="2025-07-04T15:36:39.108" v="3745" actId="478"/>
          <ac:picMkLst>
            <pc:docMk/>
            <pc:sldMk cId="3243179528" sldId="267"/>
            <ac:picMk id="3" creationId="{19C12C22-4907-9987-5BD7-1AF61F5B4AC2}"/>
          </ac:picMkLst>
        </pc:picChg>
        <pc:picChg chg="add mod">
          <ac:chgData name="Bobbi Lusic" userId="bcbcc0e336c44259" providerId="LiveId" clId="{94B5D904-E76A-4F97-AE15-1817B9894F75}" dt="2025-07-04T15:36:45.808" v="3770" actId="1036"/>
          <ac:picMkLst>
            <pc:docMk/>
            <pc:sldMk cId="3243179528" sldId="267"/>
            <ac:picMk id="6" creationId="{90F8A2C1-2BB6-2B2A-4C84-1AF938B82493}"/>
          </ac:picMkLst>
        </pc:picChg>
      </pc:sldChg>
      <pc:sldChg chg="addSp delSp modSp add mod delAnim modAnim">
        <pc:chgData name="Bobbi Lusic" userId="bcbcc0e336c44259" providerId="LiveId" clId="{94B5D904-E76A-4F97-AE15-1817B9894F75}" dt="2025-07-04T15:45:05.346" v="3915"/>
        <pc:sldMkLst>
          <pc:docMk/>
          <pc:sldMk cId="3385050962" sldId="268"/>
        </pc:sldMkLst>
        <pc:spChg chg="mod">
          <ac:chgData name="Bobbi Lusic" userId="bcbcc0e336c44259" providerId="LiveId" clId="{94B5D904-E76A-4F97-AE15-1817B9894F75}" dt="2025-07-04T15:43:28.560" v="3879" actId="20577"/>
          <ac:spMkLst>
            <pc:docMk/>
            <pc:sldMk cId="3385050962" sldId="268"/>
            <ac:spMk id="2" creationId="{69D309E3-A64C-A72C-78F7-303955B49869}"/>
          </ac:spMkLst>
        </pc:spChg>
        <pc:spChg chg="mod">
          <ac:chgData name="Bobbi Lusic" userId="bcbcc0e336c44259" providerId="LiveId" clId="{94B5D904-E76A-4F97-AE15-1817B9894F75}" dt="2025-07-04T15:45:05.346" v="3915"/>
          <ac:spMkLst>
            <pc:docMk/>
            <pc:sldMk cId="3385050962" sldId="268"/>
            <ac:spMk id="5" creationId="{69E28E5C-0D51-E039-BFB8-F50BC6416D74}"/>
          </ac:spMkLst>
        </pc:spChg>
        <pc:picChg chg="add mod">
          <ac:chgData name="Bobbi Lusic" userId="bcbcc0e336c44259" providerId="LiveId" clId="{94B5D904-E76A-4F97-AE15-1817B9894F75}" dt="2025-07-04T15:44:42.799" v="3914" actId="1035"/>
          <ac:picMkLst>
            <pc:docMk/>
            <pc:sldMk cId="3385050962" sldId="268"/>
            <ac:picMk id="3" creationId="{D28A0DC0-8CA4-D18F-5C61-70590C21796B}"/>
          </ac:picMkLst>
        </pc:picChg>
        <pc:picChg chg="del">
          <ac:chgData name="Bobbi Lusic" userId="bcbcc0e336c44259" providerId="LiveId" clId="{94B5D904-E76A-4F97-AE15-1817B9894F75}" dt="2025-07-04T15:44:34.543" v="3883" actId="478"/>
          <ac:picMkLst>
            <pc:docMk/>
            <pc:sldMk cId="3385050962" sldId="268"/>
            <ac:picMk id="6" creationId="{90F8A2C1-2BB6-2B2A-4C84-1AF938B8249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0132CB-8672-3332-2076-2EFA377EBB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0CE35-D4AB-78C5-0D2D-89DDB6E2AF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A02BA-A102-4100-B4F2-DDD9F6D5C7C6}" type="datetimeFigureOut">
              <a:rPr lang="en-CA" smtClean="0"/>
              <a:t>2025-07-04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B7DF2-4D27-5C44-EE8C-7E72098E65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5C369-1987-671F-36B4-C44192B872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18C1E-5690-4163-9256-3089DB8831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05325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DDF6B4B-3F0B-4E9B-89FF-B0B10234BC72}" type="datetimeFigureOut">
              <a:rPr lang="en-CA" smtClean="0"/>
              <a:t>2025-07-04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5B8176D-6A7B-4B5D-87C0-A78F9905C2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60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CA" dirty="0"/>
              <a:t>1. Recognizing Common Threats</a:t>
            </a:r>
          </a:p>
          <a:p>
            <a:pPr defTabSz="966612">
              <a:defRPr/>
            </a:pPr>
            <a:r>
              <a:rPr lang="en-US" dirty="0"/>
              <a:t>Learn to identify common cybersecurity threats to better protect sensitive information.</a:t>
            </a:r>
            <a:endParaRPr lang="en-CA" dirty="0"/>
          </a:p>
          <a:p>
            <a:r>
              <a:rPr lang="en-CA" dirty="0"/>
              <a:t> </a:t>
            </a:r>
          </a:p>
          <a:p>
            <a:pPr defTabSz="966612">
              <a:defRPr/>
            </a:pPr>
            <a:r>
              <a:rPr lang="en-CA" dirty="0"/>
              <a:t>2. How to respond appropriately to suspicious emails or phishing attempts.</a:t>
            </a:r>
            <a:br>
              <a:rPr lang="en-CA" dirty="0"/>
            </a:br>
            <a:r>
              <a:rPr lang="en-US" dirty="0"/>
              <a:t>Guidelines for recognizing and avoiding email-based scams and fraudulent messages.</a:t>
            </a:r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r>
              <a:rPr lang="en-CA" dirty="0"/>
              <a:t>3. Enabling two-factor authentication. </a:t>
            </a:r>
            <a:br>
              <a:rPr lang="en-CA" dirty="0"/>
            </a:br>
            <a:r>
              <a:rPr lang="en-US" dirty="0"/>
              <a:t>Importance and methods of enabling two-factor authentication for improved security.</a:t>
            </a:r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r>
              <a:rPr lang="en-CA" dirty="0"/>
              <a:t>Creating strong passwords</a:t>
            </a:r>
            <a:br>
              <a:rPr lang="en-CA" dirty="0"/>
            </a:br>
            <a:r>
              <a:rPr lang="en-US" dirty="0"/>
              <a:t>Techniques for creating strong, complex passwords to enhance account security.</a:t>
            </a:r>
          </a:p>
          <a:p>
            <a:endParaRPr lang="en-CA" dirty="0"/>
          </a:p>
          <a:p>
            <a:pPr defTabSz="966612">
              <a:defRPr/>
            </a:pPr>
            <a:r>
              <a:rPr lang="en-CA" dirty="0"/>
              <a:t>4. Secure Wi-Fi </a:t>
            </a:r>
            <a:br>
              <a:rPr lang="en-CA" dirty="0"/>
            </a:br>
            <a:r>
              <a:rPr lang="en-US" dirty="0"/>
              <a:t>Training on using secure Wi-Fi networks to prevent unauthorized access and potential data breaches.</a:t>
            </a:r>
          </a:p>
          <a:p>
            <a:endParaRPr lang="en-CA" dirty="0"/>
          </a:p>
          <a:p>
            <a:pPr lvl="0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214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E822-A270-16D4-E703-B20758602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E4C63-5092-A860-6E1D-F3E59CF84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252F7-7181-597D-A5EA-41AC463C4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9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E822-A270-16D4-E703-B20758602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E4C63-5092-A860-6E1D-F3E59CF84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252F7-7181-597D-A5EA-41AC463C4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09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B6E95-AD2E-C71C-9635-C0C85990D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B8570F-915C-261C-5CF0-21A610991A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44436-D032-DB46-0324-CB439083D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2480" indent="-362480">
              <a:buFont typeface="+mj-lt"/>
              <a:buAutoNum type="arabicPeriod"/>
            </a:pPr>
            <a:r>
              <a:rPr lang="en-US" dirty="0"/>
              <a:t>This could be a phishing attempt designed to steal your login credentials.</a:t>
            </a:r>
          </a:p>
          <a:p>
            <a:pPr marL="362480" indent="-362480">
              <a:buFont typeface="+mj-lt"/>
              <a:buAutoNum type="arabicPeriod"/>
            </a:pPr>
            <a:r>
              <a:rPr lang="en-US" dirty="0"/>
              <a:t>Don’t interact with it—especially not by entering any information.</a:t>
            </a:r>
          </a:p>
          <a:p>
            <a:pPr marL="362480" indent="-362480">
              <a:buFont typeface="+mj-lt"/>
              <a:buAutoNum type="arabicPeriod"/>
            </a:pPr>
            <a:r>
              <a:rPr lang="en-US" dirty="0"/>
              <a:t>`https://office.com` or `https://portal.office.com`. If your session really has expired, Office365 will prompt you to sign in again.</a:t>
            </a:r>
          </a:p>
          <a:p>
            <a:pPr marL="362480" indent="-362480">
              <a:buFont typeface="+mj-lt"/>
              <a:buAutoNum type="arabicPeriod"/>
            </a:pPr>
            <a:r>
              <a:rPr lang="en-US" dirty="0"/>
              <a:t>change your password &amp; report to IT/security team.</a:t>
            </a:r>
          </a:p>
          <a:p>
            <a:pPr marL="362480" indent="-36248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Extra Tips:</a:t>
            </a:r>
          </a:p>
          <a:p>
            <a:pPr marL="362480" indent="-362480">
              <a:buFont typeface="Arial" panose="020B0604020202020204" pitchFamily="34" charset="0"/>
              <a:buChar char="•"/>
            </a:pPr>
            <a:r>
              <a:rPr lang="en-US" dirty="0"/>
              <a:t>Use a VPN when working in public places like cafés.</a:t>
            </a:r>
          </a:p>
          <a:p>
            <a:pPr marL="362480" indent="-362480">
              <a:buFont typeface="Arial" panose="020B0604020202020204" pitchFamily="34" charset="0"/>
              <a:buChar char="•"/>
            </a:pPr>
            <a:r>
              <a:rPr lang="en-US" dirty="0"/>
              <a:t>Make sure your browser has a pop-up blocker enabled.</a:t>
            </a:r>
          </a:p>
          <a:p>
            <a:pPr marL="362480" indent="-362480">
              <a:buFont typeface="Arial" panose="020B0604020202020204" pitchFamily="34" charset="0"/>
              <a:buChar char="•"/>
            </a:pPr>
            <a:r>
              <a:rPr lang="en-US" dirty="0"/>
              <a:t>Keep multi-factor authentication (MFA) enabled for added protection.</a:t>
            </a:r>
            <a:endParaRPr lang="en-CA" dirty="0"/>
          </a:p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79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E822-A270-16D4-E703-B20758602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E4C63-5092-A860-6E1D-F3E59CF84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252F7-7181-597D-A5EA-41AC463C4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6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E822-A270-16D4-E703-B20758602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E4C63-5092-A860-6E1D-F3E59CF84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252F7-7181-597D-A5EA-41AC463C4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19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34C-C6ED-8265-B7C0-D07BBFDD1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DDF0F-0ACA-47B3-1FAD-6B38E3665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2A878-89DB-C390-7F72-A0CFFCA30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300" dirty="0"/>
              <a:t>Strong Passwords</a:t>
            </a:r>
            <a:endParaRPr lang="en-US" sz="1300" b="1" dirty="0"/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300" dirty="0"/>
              <a:t>Min. 12 characters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300" dirty="0"/>
              <a:t>Random characters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300" dirty="0"/>
              <a:t>Unique combinations</a:t>
            </a:r>
            <a:endParaRPr lang="en-US" dirty="0"/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r>
              <a:rPr lang="en-US" dirty="0"/>
              <a:t>MFA methods</a:t>
            </a:r>
            <a:br>
              <a:rPr lang="en-US" dirty="0"/>
            </a:br>
            <a:r>
              <a:rPr lang="en-US" dirty="0"/>
              <a:t>1. </a:t>
            </a:r>
            <a:r>
              <a:rPr lang="en-US" sz="1300" dirty="0"/>
              <a:t>Something you know - </a:t>
            </a:r>
            <a:r>
              <a:rPr lang="en-US" dirty="0"/>
              <a:t>Passwords &amp; pins</a:t>
            </a:r>
          </a:p>
          <a:p>
            <a:pPr defTabSz="966612">
              <a:defRPr/>
            </a:pPr>
            <a:r>
              <a:rPr lang="en-US" dirty="0"/>
              <a:t>2. </a:t>
            </a:r>
            <a:r>
              <a:rPr lang="en-US" sz="1300" dirty="0"/>
              <a:t>Something you have - </a:t>
            </a:r>
            <a:r>
              <a:rPr lang="en-US" dirty="0"/>
              <a:t>A mobile devices and security tokens</a:t>
            </a:r>
          </a:p>
          <a:p>
            <a:pPr defTabSz="966612">
              <a:defRPr/>
            </a:pPr>
            <a:r>
              <a:rPr lang="en-US" dirty="0"/>
              <a:t>3. </a:t>
            </a:r>
            <a:r>
              <a:rPr lang="en-US" sz="1300" dirty="0"/>
              <a:t>Something you are - </a:t>
            </a:r>
            <a:r>
              <a:rPr lang="en-US" dirty="0"/>
              <a:t>Biometrics like fingerprint, retinal scan or facial recognition</a:t>
            </a:r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br>
              <a:rPr lang="en-US" sz="1300" dirty="0"/>
            </a:br>
            <a:br>
              <a:rPr lang="en-US" sz="13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0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88F66-745B-8EC4-DCC9-0F653D89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58847-E710-ED4E-FEC6-5BCAFC864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962CC0-F5F7-AF1B-32AD-387409C30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1. What should you do before disposing of documents with sensitive information?</a:t>
            </a:r>
          </a:p>
          <a:p>
            <a:r>
              <a:rPr lang="en-US" dirty="0"/>
              <a:t>A. Throw them in the recycling bin</a:t>
            </a:r>
            <a:br>
              <a:rPr lang="en-US" dirty="0"/>
            </a:br>
            <a:r>
              <a:rPr lang="en-US" dirty="0"/>
              <a:t>B. Delete the file from your computer</a:t>
            </a:r>
            <a:br>
              <a:rPr lang="en-US" dirty="0"/>
            </a:br>
            <a:r>
              <a:rPr lang="en-US" dirty="0"/>
              <a:t>C. Shred the documents using a cross-cut shredder ✅</a:t>
            </a:r>
            <a:br>
              <a:rPr lang="en-US" dirty="0"/>
            </a:br>
            <a:r>
              <a:rPr lang="en-US" dirty="0"/>
              <a:t>D. Save them for future reference</a:t>
            </a:r>
          </a:p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045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E616C-76E9-9225-ECB2-CDDEF5C15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D19487-FECD-61AE-D7DE-FE27226CF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28214-297B-2F1C-35F3-02FE73172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2. What is the BEST action to take if you suspect an email is a phishing attempt?</a:t>
            </a:r>
          </a:p>
          <a:p>
            <a:r>
              <a:rPr lang="en-US" dirty="0"/>
              <a:t>A. Click the link to see where it goes</a:t>
            </a:r>
            <a:br>
              <a:rPr lang="en-US" dirty="0"/>
            </a:br>
            <a:r>
              <a:rPr lang="en-US" dirty="0"/>
              <a:t>B. Reply asking if the email is legitimate</a:t>
            </a:r>
            <a:br>
              <a:rPr lang="en-US" dirty="0"/>
            </a:br>
            <a:r>
              <a:rPr lang="en-US" dirty="0"/>
              <a:t>C. Delete it immediately and report it to your IT or security team ✅</a:t>
            </a:r>
            <a:br>
              <a:rPr lang="en-US" dirty="0"/>
            </a:br>
            <a:r>
              <a:rPr lang="en-US" dirty="0"/>
              <a:t>D. Forward it to your colleagues to ask their opinion</a:t>
            </a:r>
          </a:p>
        </p:txBody>
      </p:sp>
    </p:spTree>
    <p:extLst>
      <p:ext uri="{BB962C8B-B14F-4D97-AF65-F5344CB8AC3E}">
        <p14:creationId xmlns:p14="http://schemas.microsoft.com/office/powerpoint/2010/main" val="3198095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CD676-9410-B6D2-A3DC-B3F92F1B3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CC984-4C5F-CE71-1364-FFC280A7D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166600-9C11-37AC-A0F5-F0B7A9055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3. Which of the following is an example of MFA?</a:t>
            </a:r>
          </a:p>
          <a:p>
            <a:r>
              <a:rPr lang="en-US" dirty="0"/>
              <a:t>A. Logging in with just your username and password</a:t>
            </a:r>
            <a:br>
              <a:rPr lang="en-US" dirty="0"/>
            </a:br>
            <a:r>
              <a:rPr lang="en-US" dirty="0"/>
              <a:t>B. Scanning a fingerprint to unlock your phone</a:t>
            </a:r>
            <a:br>
              <a:rPr lang="en-US" dirty="0"/>
            </a:br>
            <a:r>
              <a:rPr lang="en-US" dirty="0"/>
              <a:t>C. Entering a password and then confirming a code sent to your phone ✅</a:t>
            </a:r>
            <a:br>
              <a:rPr lang="en-US" dirty="0"/>
            </a:br>
            <a:r>
              <a:rPr lang="en-US" dirty="0"/>
              <a:t>D. Using your browser’s auto-fill to sign in</a:t>
            </a:r>
          </a:p>
          <a:p>
            <a:pPr defTabSz="966612">
              <a:defRPr/>
            </a:pPr>
            <a:endParaRPr lang="en-US" dirty="0"/>
          </a:p>
          <a:p>
            <a:r>
              <a:rPr lang="en-US" b="1" dirty="0"/>
              <a:t>4. What is a recommended best practice for creating passwords?</a:t>
            </a:r>
          </a:p>
          <a:p>
            <a:r>
              <a:rPr lang="en-US" dirty="0"/>
              <a:t>A. Use your birthdate or pet’s name</a:t>
            </a:r>
            <a:br>
              <a:rPr lang="en-US" dirty="0"/>
            </a:br>
            <a:r>
              <a:rPr lang="en-US" dirty="0"/>
              <a:t>B. Use the same password for all accounts</a:t>
            </a:r>
            <a:br>
              <a:rPr lang="en-US" dirty="0"/>
            </a:br>
            <a:r>
              <a:rPr lang="en-US" dirty="0"/>
              <a:t>C. Use a mix of uppercase, lowercase, numbers, and symbols ✅</a:t>
            </a:r>
            <a:br>
              <a:rPr lang="en-US" dirty="0"/>
            </a:br>
            <a:r>
              <a:rPr lang="en-US" dirty="0"/>
              <a:t>D. Keep passwords short to remember easily</a:t>
            </a:r>
          </a:p>
          <a:p>
            <a:endParaRPr lang="en-US" dirty="0"/>
          </a:p>
          <a:p>
            <a:r>
              <a:rPr lang="en-US" b="1" dirty="0"/>
              <a:t>5. Which of the following is a best practice when using public Wi-Fi?</a:t>
            </a:r>
          </a:p>
          <a:p>
            <a:r>
              <a:rPr lang="en-US" dirty="0"/>
              <a:t>A. Accessing your bank account</a:t>
            </a:r>
            <a:br>
              <a:rPr lang="en-US" dirty="0"/>
            </a:br>
            <a:r>
              <a:rPr lang="en-US" dirty="0"/>
              <a:t>B. Logging into work email on a friend’s device</a:t>
            </a:r>
            <a:br>
              <a:rPr lang="en-US" dirty="0"/>
            </a:br>
            <a:r>
              <a:rPr lang="en-US" dirty="0"/>
              <a:t>C. Using a Virtual Private Network (VPN) ✅</a:t>
            </a:r>
            <a:br>
              <a:rPr lang="en-US" dirty="0"/>
            </a:br>
            <a:r>
              <a:rPr lang="en-US" dirty="0"/>
              <a:t>D. Renewing your device firewall</a:t>
            </a:r>
          </a:p>
          <a:p>
            <a:endParaRPr lang="en-US" dirty="0"/>
          </a:p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147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A3B7C-2EE0-D786-B9A6-C2FF69670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15316E-2F22-EFCF-45EF-B78FE0E38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5DE82-08B4-819A-0D02-BD647D4D9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4. What is a recommended best practice for creating passwords?</a:t>
            </a:r>
          </a:p>
          <a:p>
            <a:r>
              <a:rPr lang="en-US" dirty="0"/>
              <a:t>A. Use your birthdate or pet’s name</a:t>
            </a:r>
            <a:br>
              <a:rPr lang="en-US" dirty="0"/>
            </a:br>
            <a:r>
              <a:rPr lang="en-US" dirty="0"/>
              <a:t>B. Use the same password for all accounts</a:t>
            </a:r>
            <a:br>
              <a:rPr lang="en-US" dirty="0"/>
            </a:br>
            <a:r>
              <a:rPr lang="en-US" dirty="0"/>
              <a:t>C. Use a mix of uppercase, lowercase, numbers, and symbols ✅</a:t>
            </a:r>
            <a:br>
              <a:rPr lang="en-US" dirty="0"/>
            </a:br>
            <a:r>
              <a:rPr lang="en-US" dirty="0"/>
              <a:t>D. Keep passwords short to remember easily</a:t>
            </a:r>
          </a:p>
          <a:p>
            <a:endParaRPr lang="en-US" dirty="0"/>
          </a:p>
          <a:p>
            <a:r>
              <a:rPr lang="en-US" b="1" dirty="0"/>
              <a:t>5. Which of the following is a best practice when using public Wi-Fi?</a:t>
            </a:r>
          </a:p>
          <a:p>
            <a:r>
              <a:rPr lang="en-US" dirty="0"/>
              <a:t>A. Accessing your bank account</a:t>
            </a:r>
            <a:br>
              <a:rPr lang="en-US" dirty="0"/>
            </a:br>
            <a:r>
              <a:rPr lang="en-US" dirty="0"/>
              <a:t>B. Logging into work email on a friend’s device</a:t>
            </a:r>
            <a:br>
              <a:rPr lang="en-US" dirty="0"/>
            </a:br>
            <a:r>
              <a:rPr lang="en-US" dirty="0"/>
              <a:t>C. Using a Virtual Private Network (VPN) ✅</a:t>
            </a:r>
            <a:br>
              <a:rPr lang="en-US" dirty="0"/>
            </a:br>
            <a:r>
              <a:rPr lang="en-US" dirty="0"/>
              <a:t>D. Renewing your device firewall</a:t>
            </a:r>
          </a:p>
          <a:p>
            <a:endParaRPr lang="en-US" dirty="0"/>
          </a:p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95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82819-E1B9-4A41-0764-7035181FA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A91C7-B754-BAC7-1303-CA6588C6D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80E82D-19EC-AA4C-0546-5EF0C317E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5. Which of the following is a best practice when using public Wi-Fi?</a:t>
            </a:r>
          </a:p>
          <a:p>
            <a:r>
              <a:rPr lang="en-US" dirty="0"/>
              <a:t>A. Accessing your bank account</a:t>
            </a:r>
            <a:br>
              <a:rPr lang="en-US" dirty="0"/>
            </a:br>
            <a:r>
              <a:rPr lang="en-US" dirty="0"/>
              <a:t>B. Logging into work email on a friend’s device</a:t>
            </a:r>
            <a:br>
              <a:rPr lang="en-US" dirty="0"/>
            </a:br>
            <a:r>
              <a:rPr lang="en-US" dirty="0"/>
              <a:t>C. Using a Virtual Private Network (VPN) ✅</a:t>
            </a:r>
            <a:br>
              <a:rPr lang="en-US" dirty="0"/>
            </a:br>
            <a:r>
              <a:rPr lang="en-US" dirty="0"/>
              <a:t>D. Renewing your device firewall</a:t>
            </a:r>
          </a:p>
          <a:p>
            <a:endParaRPr lang="en-US" dirty="0"/>
          </a:p>
          <a:p>
            <a:pPr defTabSz="966612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582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1B935-4F40-FA5B-E8BF-63DF6F269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85FF7-1AB2-2A97-E444-4207415D2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CC117-5B8D-976B-877C-D3B527F70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br>
              <a:rPr lang="en-US" sz="1300" dirty="0"/>
            </a:br>
            <a:br>
              <a:rPr lang="en-US" sz="13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08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362D-BFD2-44B7-959D-013D4AE50997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88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70A2-2EC9-4FA8-9979-5763EDFD7FDC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8CC93-3DA0-4F13-A847-1AD484A3A79E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87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44E7-CDBB-4FEE-AA74-BD4DFE9BD4A4}" type="datetime1">
              <a:rPr lang="en-CA" smtClean="0"/>
              <a:t>2025-07-04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707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429-34D4-450C-8CBD-AE0966344B7A}" type="datetime1">
              <a:rPr lang="en-CA" smtClean="0"/>
              <a:t>2025-07-04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1832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F662-5E44-4D17-B067-4200C29E5870}" type="datetime1">
              <a:rPr lang="en-CA" smtClean="0"/>
              <a:t>2025-07-04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715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591-595B-4A6D-8B27-3E1A6DA7D817}" type="datetime1">
              <a:rPr lang="en-CA" smtClean="0"/>
              <a:t>2025-07-04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324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BCD3E-F2A9-4BFF-9F68-DDC4F5CE961F}" type="datetime1">
              <a:rPr lang="en-CA" smtClean="0"/>
              <a:t>2025-07-04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684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8C96-7A0D-4427-8FEF-58D9F6C7AE07}" type="datetime1">
              <a:rPr lang="en-CA" smtClean="0"/>
              <a:t>2025-07-04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9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5A76-81C5-4A51-BCB9-B797EF069577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399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42ED-8D51-4C4A-A15F-F08E2C8129A3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574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20ED0-2740-4E18-9304-A2913D934A0F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979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865E-F1E2-4455-BDB2-ED451A874156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9528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D449-8C06-40E2-84C6-3D5E4638D238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2797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C900-1D24-4579-855A-A098182EA5F9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2297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22230-4CE8-4BE0-A555-4F3189E01BB0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182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0E4FC-59B6-4202-BD92-C51B78CFD959}" type="datetime1">
              <a:rPr lang="en-CA" smtClean="0"/>
              <a:t>2025-07-04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799186E-86DF-4114-925E-AE69493C4E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059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cybersafe.gc.ca/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9yYprpKoKM?feature=oembed" TargetMode="Externa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u_1oRMJ_8c?feature=oembed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WjXAyLEr6M?feature=oembed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hat.openai.com/" TargetMode="Externa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hat.openai.com/" TargetMode="Externa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hat.openai.com/" TargetMode="Externa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hat.openai.com/" TargetMode="Externa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hat.openai.com/" TargetMode="Externa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cybersafe.gc.c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facilitationhub.ca/wp-content/uploads/2025/07/cybersecurity-for-hybrid-work-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0050-201F-93F7-A011-BC86AED71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457" y="868680"/>
            <a:ext cx="8218723" cy="819332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Cybersecurity for Hybrid Work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5C9484A3-D4CE-1A09-6F14-730DE9C9B814}"/>
              </a:ext>
            </a:extLst>
          </p:cNvPr>
          <p:cNvSpPr/>
          <p:nvPr/>
        </p:nvSpPr>
        <p:spPr>
          <a:xfrm>
            <a:off x="1531809" y="2015672"/>
            <a:ext cx="3487242" cy="155310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endParaRPr lang="en-US" b="1" kern="1200" dirty="0">
              <a:solidFill>
                <a:schemeClr val="tx1"/>
              </a:solidFill>
            </a:endParaRPr>
          </a:p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US" b="1" dirty="0">
                <a:solidFill>
                  <a:schemeClr val="tx1"/>
                </a:solidFill>
              </a:rPr>
              <a:t>Recognizing </a:t>
            </a:r>
            <a:r>
              <a:rPr lang="en-US" b="1" kern="1200" dirty="0">
                <a:solidFill>
                  <a:schemeClr val="tx1"/>
                </a:solidFill>
              </a:rPr>
              <a:t>Common Threats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9306F6CE-FBD0-5645-6DBF-C0B3CF0F5479}"/>
              </a:ext>
            </a:extLst>
          </p:cNvPr>
          <p:cNvSpPr/>
          <p:nvPr/>
        </p:nvSpPr>
        <p:spPr>
          <a:xfrm>
            <a:off x="6881250" y="3958962"/>
            <a:ext cx="3487242" cy="155310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endParaRPr lang="en-US" b="1" kern="1200" dirty="0">
              <a:solidFill>
                <a:schemeClr val="tx1"/>
              </a:solidFill>
            </a:endParaRPr>
          </a:p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US" b="1" kern="1200" dirty="0">
                <a:solidFill>
                  <a:schemeClr val="tx1"/>
                </a:solidFill>
              </a:rPr>
              <a:t>Secure Wi-Fi </a:t>
            </a:r>
            <a:br>
              <a:rPr lang="en-US" b="1" kern="1200" dirty="0">
                <a:solidFill>
                  <a:schemeClr val="tx1"/>
                </a:solidFill>
              </a:rPr>
            </a:br>
            <a:r>
              <a:rPr lang="en-US" b="1" kern="1200" dirty="0">
                <a:solidFill>
                  <a:schemeClr val="tx1"/>
                </a:solidFill>
              </a:rPr>
              <a:t>Practices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545C1F43-5024-983D-A48E-48B71C62C653}"/>
              </a:ext>
            </a:extLst>
          </p:cNvPr>
          <p:cNvSpPr/>
          <p:nvPr/>
        </p:nvSpPr>
        <p:spPr>
          <a:xfrm>
            <a:off x="2819400" y="3958962"/>
            <a:ext cx="3487242" cy="155310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endParaRPr lang="en-US" b="1" kern="1200" dirty="0">
              <a:solidFill>
                <a:schemeClr val="tx1"/>
              </a:solidFill>
            </a:endParaRPr>
          </a:p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US" b="1" kern="1200" dirty="0">
                <a:solidFill>
                  <a:schemeClr val="tx1"/>
                </a:solidFill>
              </a:rPr>
              <a:t>Multi-Factor Authentication &amp; Strong Passwords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BEAB4410-B6A0-5371-D577-8DEDA031DB10}"/>
              </a:ext>
            </a:extLst>
          </p:cNvPr>
          <p:cNvSpPr/>
          <p:nvPr/>
        </p:nvSpPr>
        <p:spPr>
          <a:xfrm>
            <a:off x="5593323" y="2015671"/>
            <a:ext cx="3487242" cy="155310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endParaRPr lang="en-US" b="1" kern="1200" dirty="0">
              <a:solidFill>
                <a:schemeClr val="tx1"/>
              </a:solidFill>
            </a:endParaRPr>
          </a:p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US" b="1" kern="1200" dirty="0">
                <a:solidFill>
                  <a:schemeClr val="tx1"/>
                </a:solidFill>
              </a:rPr>
              <a:t>Responding to Phishing Attempts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591B9-A989-5D44-A9D9-9B3D0DD00695}"/>
              </a:ext>
            </a:extLst>
          </p:cNvPr>
          <p:cNvSpPr txBox="1"/>
          <p:nvPr/>
        </p:nvSpPr>
        <p:spPr>
          <a:xfrm>
            <a:off x="495363" y="6053934"/>
            <a:ext cx="7959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(Government of Canada. (2025, June 4). </a:t>
            </a:r>
            <a:r>
              <a:rPr lang="en-US" sz="1200" i="1" dirty="0"/>
              <a:t>Get Cyber Safe</a:t>
            </a:r>
            <a:r>
              <a:rPr lang="en-US" sz="1200" dirty="0"/>
              <a:t>. Retrieved from </a:t>
            </a:r>
            <a:r>
              <a:rPr lang="en-US" sz="1200" dirty="0">
                <a:hlinkClick r:id="rId3"/>
              </a:rPr>
              <a:t>https://www.getcybersafe.gc.ca/en</a:t>
            </a:r>
            <a:r>
              <a:rPr lang="en-US" sz="1200" dirty="0"/>
              <a:t>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3776298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8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0F736-9728-9B4E-7A69-D4C9928A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533D02A1-CBAB-2100-AB77-9AA122B5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B7AE383-1630-8DB9-BDD9-FD0B531E4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8D79C9-97AE-B277-4416-B2E885183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FE2B56B4-E1C8-91B4-0086-7DDEC9A8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68BAEB98-E228-09EF-EA05-1979B64C3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1986DA4D-10DC-1D61-4A3A-850729C4B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8F8DBC20-9647-1E71-A9F1-FF50E3C05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B8499438-CED5-7F56-F71F-F8857EFE8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9F857DAE-6495-3DD7-DE3E-FC97128AA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66781CEC-3061-6619-3A32-391D5227E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68A49DE9-8188-DAF0-FE2D-A9C24DAEA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6BA84B-DA3D-4458-38E6-A727A270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B662612-6C74-B580-7FA9-D95947B0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5E12841-5945-9648-8F6E-1248AAB0A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535BBE69-6D34-5385-CE0C-22163DC12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311AF238-C4A3-5FAA-61F1-C8443381C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F130A59-FCF2-EC01-8868-F6095AEE9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558E5123-E0BF-2FA1-0B57-7AF4E2723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06B80BE6-A663-A9BC-F728-8309A2321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D88B7EE7-3C32-3C7D-734C-E4C8A2287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C1EBAEC5-18A6-62B6-92F4-AB7FB3D20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B7024B4D-90AC-AAF8-C11B-686EF5770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4E617DB-5DD2-632A-E97A-1C622A5EA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D309E3-A64C-A72C-78F7-303955B4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502194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Common Threats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3A17B23D-2BBD-4AD6-845A-DACD436CFFD3}"/>
              </a:ext>
            </a:extLst>
          </p:cNvPr>
          <p:cNvSpPr/>
          <p:nvPr/>
        </p:nvSpPr>
        <p:spPr>
          <a:xfrm>
            <a:off x="8671560" y="2576407"/>
            <a:ext cx="2799484" cy="3281849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endParaRPr lang="en-US" sz="2800" b="1" dirty="0">
              <a:solidFill>
                <a:schemeClr val="tx1"/>
              </a:solidFill>
            </a:endParaRPr>
          </a:p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CA" sz="2400" b="1" i="1" dirty="0"/>
              <a:t>How are cyber risks addressed by you or the company?</a:t>
            </a:r>
            <a:endParaRPr lang="en-US" sz="2800" kern="1200" dirty="0">
              <a:solidFill>
                <a:schemeClr val="tx1"/>
              </a:solidFill>
            </a:endParaRPr>
          </a:p>
        </p:txBody>
      </p:sp>
      <p:pic>
        <p:nvPicPr>
          <p:cNvPr id="3" name="Online Media 2" title="Remote Work Security: Protecting Your Data and Privacy">
            <a:hlinkClick r:id="" action="ppaction://media"/>
            <a:extLst>
              <a:ext uri="{FF2B5EF4-FFF2-40B4-BE49-F238E27FC236}">
                <a16:creationId xmlns:a16="http://schemas.microsoft.com/office/drawing/2014/main" id="{19C12C22-4907-9987-5BD7-1AF61F5B4A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8917" y="1589947"/>
            <a:ext cx="7563228" cy="42732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8B873F1-851B-6B93-6DB3-9BE6246B05E0}"/>
              </a:ext>
            </a:extLst>
          </p:cNvPr>
          <p:cNvSpPr txBox="1">
            <a:spLocks/>
          </p:cNvSpPr>
          <p:nvPr/>
        </p:nvSpPr>
        <p:spPr>
          <a:xfrm>
            <a:off x="8671560" y="1772950"/>
            <a:ext cx="2799484" cy="7949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2400" b="1" dirty="0">
                <a:solidFill>
                  <a:schemeClr val="tx1"/>
                </a:solidFill>
              </a:rPr>
              <a:t>Share in chat: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E28E5C-0D51-E039-BFB8-F50BC6416D74}"/>
              </a:ext>
            </a:extLst>
          </p:cNvPr>
          <p:cNvSpPr txBox="1"/>
          <p:nvPr/>
        </p:nvSpPr>
        <p:spPr>
          <a:xfrm>
            <a:off x="650438" y="5949802"/>
            <a:ext cx="992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(Maranello Technology Management. (2020, April). Remote Work Security: Protecting Your Data and Privacy [Video]. YouTube. Retrieved from </a:t>
            </a:r>
            <a:br>
              <a:rPr lang="en-US" sz="1200" dirty="0"/>
            </a:br>
            <a:r>
              <a:rPr lang="en-US" sz="1200" dirty="0"/>
              <a:t>https://youtu.be/n9yYprpKoKM)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868420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1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8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0F736-9728-9B4E-7A69-D4C9928A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533D02A1-CBAB-2100-AB77-9AA122B5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B7AE383-1630-8DB9-BDD9-FD0B531E4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8D79C9-97AE-B277-4416-B2E885183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FE2B56B4-E1C8-91B4-0086-7DDEC9A8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68BAEB98-E228-09EF-EA05-1979B64C3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1986DA4D-10DC-1D61-4A3A-850729C4B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8F8DBC20-9647-1E71-A9F1-FF50E3C05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B8499438-CED5-7F56-F71F-F8857EFE8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9F857DAE-6495-3DD7-DE3E-FC97128AA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66781CEC-3061-6619-3A32-391D5227E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68A49DE9-8188-DAF0-FE2D-A9C24DAEA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6BA84B-DA3D-4458-38E6-A727A270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B662612-6C74-B580-7FA9-D95947B0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5E12841-5945-9648-8F6E-1248AAB0A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535BBE69-6D34-5385-CE0C-22163DC12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311AF238-C4A3-5FAA-61F1-C8443381C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F130A59-FCF2-EC01-8868-F6095AEE9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558E5123-E0BF-2FA1-0B57-7AF4E2723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06B80BE6-A663-A9BC-F728-8309A2321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D88B7EE7-3C32-3C7D-734C-E4C8A2287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C1EBAEC5-18A6-62B6-92F4-AB7FB3D20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B7024B4D-90AC-AAF8-C11B-686EF5770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4E617DB-5DD2-632A-E97A-1C622A5EA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D309E3-A64C-A72C-78F7-303955B4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Common Threats – Take-aways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3A17B23D-2BBD-4AD6-845A-DACD436CFFD3}"/>
              </a:ext>
            </a:extLst>
          </p:cNvPr>
          <p:cNvSpPr/>
          <p:nvPr/>
        </p:nvSpPr>
        <p:spPr>
          <a:xfrm>
            <a:off x="881443" y="1788474"/>
            <a:ext cx="10637519" cy="525842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lvl="0" defTabSz="666750">
              <a:spcBef>
                <a:spcPct val="0"/>
              </a:spcBef>
              <a:spcAft>
                <a:spcPct val="35000"/>
              </a:spcAft>
              <a:defRPr b="1"/>
            </a:pPr>
            <a:r>
              <a:rPr lang="en-US" sz="2000" b="1" i="1" dirty="0"/>
              <a:t>1. Keep devices and printed info secure at home &amp; in public spaces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192895E9-0A02-C315-E4F6-AE9785B7D567}"/>
              </a:ext>
            </a:extLst>
          </p:cNvPr>
          <p:cNvSpPr/>
          <p:nvPr/>
        </p:nvSpPr>
        <p:spPr>
          <a:xfrm>
            <a:off x="881443" y="2640565"/>
            <a:ext cx="10637519" cy="525842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lvl="0" defTabSz="666750">
              <a:spcBef>
                <a:spcPct val="0"/>
              </a:spcBef>
              <a:spcAft>
                <a:spcPct val="35000"/>
              </a:spcAft>
              <a:defRPr b="1"/>
            </a:pPr>
            <a:r>
              <a:rPr lang="en-US" sz="2000" b="1" i="1" dirty="0"/>
              <a:t>2. Create secure passwords &amp; use approved password management software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55F14477-3D8F-703D-D11B-378B7AADC17C}"/>
              </a:ext>
            </a:extLst>
          </p:cNvPr>
          <p:cNvSpPr/>
          <p:nvPr/>
        </p:nvSpPr>
        <p:spPr>
          <a:xfrm>
            <a:off x="881443" y="3492656"/>
            <a:ext cx="10637519" cy="525842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lvl="0" defTabSz="666750">
              <a:spcBef>
                <a:spcPct val="0"/>
              </a:spcBef>
              <a:spcAft>
                <a:spcPct val="35000"/>
              </a:spcAft>
              <a:defRPr b="1"/>
            </a:pPr>
            <a:r>
              <a:rPr lang="en-US" sz="2000" b="1" i="1" dirty="0"/>
              <a:t>3. Use approved antivirus and anti-malware software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C22E984C-0F28-BC70-C24D-0DCB420370C5}"/>
              </a:ext>
            </a:extLst>
          </p:cNvPr>
          <p:cNvSpPr/>
          <p:nvPr/>
        </p:nvSpPr>
        <p:spPr>
          <a:xfrm>
            <a:off x="881443" y="4344747"/>
            <a:ext cx="10637519" cy="525842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lvl="0" defTabSz="666750">
              <a:spcBef>
                <a:spcPct val="0"/>
              </a:spcBef>
              <a:spcAft>
                <a:spcPct val="35000"/>
              </a:spcAft>
              <a:defRPr b="1"/>
            </a:pPr>
            <a:r>
              <a:rPr lang="en-US" sz="2000" b="1" i="1" dirty="0"/>
              <a:t>4. Keep your Wi-Fi connection secure (VPN)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BEF0F88-3055-8437-5B0C-CE80071E4AD4}"/>
              </a:ext>
            </a:extLst>
          </p:cNvPr>
          <p:cNvSpPr/>
          <p:nvPr/>
        </p:nvSpPr>
        <p:spPr>
          <a:xfrm>
            <a:off x="881443" y="5196840"/>
            <a:ext cx="10637519" cy="525842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t" anchorCtr="0">
            <a:noAutofit/>
          </a:bodyPr>
          <a:lstStyle/>
          <a:p>
            <a:pPr lvl="0" defTabSz="666750">
              <a:spcBef>
                <a:spcPct val="0"/>
              </a:spcBef>
              <a:spcAft>
                <a:spcPct val="35000"/>
              </a:spcAft>
              <a:defRPr b="1"/>
            </a:pPr>
            <a:r>
              <a:rPr lang="en-US" sz="2000" b="1" i="1" dirty="0"/>
              <a:t>5. Recognize phishing emails, SMS and websites</a:t>
            </a:r>
            <a:endParaRPr lang="en-US" sz="2000" kern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22161A-4982-60C6-1B04-146B80914304}"/>
              </a:ext>
            </a:extLst>
          </p:cNvPr>
          <p:cNvSpPr txBox="1"/>
          <p:nvPr/>
        </p:nvSpPr>
        <p:spPr>
          <a:xfrm>
            <a:off x="818078" y="5919322"/>
            <a:ext cx="992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(Maranello Technology Management. (2020, April). Remote Work Security: Protecting Your Data and Privacy [Video]. YouTube. Retrieved from </a:t>
            </a:r>
            <a:br>
              <a:rPr lang="en-US" sz="1200" dirty="0"/>
            </a:br>
            <a:r>
              <a:rPr lang="en-US" sz="1200" dirty="0"/>
              <a:t>https://youtu.be/n9yYprpKoKM)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84214600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C8FED8-EDD7-B55A-FB25-178B06F25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39854E14-1564-D667-75C1-D51AA0777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6BFFC42-FEA4-FFCD-0FDB-2C21F00C18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6BA137C-BD8A-4F50-EA24-8C6BBAA3B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7153C7B5-005A-282F-0B06-9739E60FF3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D3576B3A-360F-5307-79E2-A3A3C5C5D0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F465490F-F117-4D97-461C-0603029E0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A17759C8-8F4C-67E7-9D21-EBD1178D2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C35ECA80-A5C1-C062-3C56-EC6FA3C6E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613F9ED4-B681-F69E-DE51-481D15F06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DF8B1642-7746-7315-E22A-2F7B46605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F6B8A6E6-06B4-51D6-2B92-C07F01351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ED4E2B2-B8D9-F849-8DA1-096C3A86C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DF7A023-2C6F-ECF1-6373-1DB2633A0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33C5FFB-F24A-F84C-3279-BBF6E3900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978B9E2B-E48A-0081-280A-DA24E2CFB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5F8418E4-991C-FEE8-7DE9-0C7EC3B45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1ED6637-5D9B-C4BB-B52A-3644010B2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A3E64B01-3B1D-6FB1-76D1-C0EADF593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5C696804-2C40-E4F9-54DE-879ECE6C8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5F4B6DF2-4AAA-BD0E-14CA-88F3BE759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CB7B3D4D-D479-B9D5-A7C4-AD77C959E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12C943A7-F1AC-DE46-9E3B-4AF9BE3B5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C9F6269-7B5A-5E6C-A312-7F7952BCE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438BFA-CE75-4FC9-BCE5-3E7D2348D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Phishing Response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9B8D8E-E644-4FC1-1A40-50A0AE49D4F8}"/>
              </a:ext>
            </a:extLst>
          </p:cNvPr>
          <p:cNvSpPr txBox="1"/>
          <p:nvPr/>
        </p:nvSpPr>
        <p:spPr>
          <a:xfrm>
            <a:off x="1060877" y="1542911"/>
            <a:ext cx="7132819" cy="25538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Do NOT click the link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Close the pop-up window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Goto the official Office365 login page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Check for unusual activity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Act if you already clicked it: </a:t>
            </a:r>
            <a:br>
              <a:rPr lang="en-US" sz="2400" dirty="0"/>
            </a:br>
            <a:r>
              <a:rPr lang="en-US" sz="2400" dirty="0"/>
              <a:t>change password &amp; report to IT/security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11C6C-51AF-8D72-3D4B-A500E2B2FF8C}"/>
              </a:ext>
            </a:extLst>
          </p:cNvPr>
          <p:cNvSpPr txBox="1"/>
          <p:nvPr/>
        </p:nvSpPr>
        <p:spPr>
          <a:xfrm>
            <a:off x="6223860" y="4303836"/>
            <a:ext cx="5283123" cy="17366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Extra Tips: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VPN </a:t>
            </a:r>
            <a:r>
              <a:rPr lang="en-CA" sz="2400" dirty="0"/>
              <a:t>on public Wi-Fi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Pop-up blocker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Multi-factor authentication (MFA)</a:t>
            </a:r>
          </a:p>
        </p:txBody>
      </p:sp>
      <p:pic>
        <p:nvPicPr>
          <p:cNvPr id="6" name="Graphic 5" descr="Stop with solid fill">
            <a:extLst>
              <a:ext uri="{FF2B5EF4-FFF2-40B4-BE49-F238E27FC236}">
                <a16:creationId xmlns:a16="http://schemas.microsoft.com/office/drawing/2014/main" id="{089BA127-194B-47D3-7AAE-F0812C0F1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3098" y="1614945"/>
            <a:ext cx="2423049" cy="2423049"/>
          </a:xfrm>
          <a:prstGeom prst="rect">
            <a:avLst/>
          </a:prstGeom>
        </p:spPr>
      </p:pic>
      <p:pic>
        <p:nvPicPr>
          <p:cNvPr id="12" name="Graphic 11" descr="Lock with solid fill">
            <a:extLst>
              <a:ext uri="{FF2B5EF4-FFF2-40B4-BE49-F238E27FC236}">
                <a16:creationId xmlns:a16="http://schemas.microsoft.com/office/drawing/2014/main" id="{72A86CB6-28BE-438D-AF08-D11DB6ACD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8462" y="4241219"/>
            <a:ext cx="1895842" cy="1895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F44EFE-F296-FF33-26D5-EE951B28BB62}"/>
              </a:ext>
            </a:extLst>
          </p:cNvPr>
          <p:cNvSpPr txBox="1"/>
          <p:nvPr/>
        </p:nvSpPr>
        <p:spPr>
          <a:xfrm>
            <a:off x="477012" y="5895493"/>
            <a:ext cx="8475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(Microsoft. (n.d.). Protect yourself from phishing. Microsoft Support. Retrieved from </a:t>
            </a:r>
            <a:br>
              <a:rPr lang="en-US" sz="1200" dirty="0"/>
            </a:br>
            <a:r>
              <a:rPr lang="en-US" sz="1200" dirty="0"/>
              <a:t>https://support.microsoft.com/en-us/windows/protect-yourself-from-phishing-0c7ea947-ba98-3bd9-7184-430e1f860a44)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53095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0F736-9728-9B4E-7A69-D4C9928A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533D02A1-CBAB-2100-AB77-9AA122B5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B7AE383-1630-8DB9-BDD9-FD0B531E4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8D79C9-97AE-B277-4416-B2E885183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FE2B56B4-E1C8-91B4-0086-7DDEC9A8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68BAEB98-E228-09EF-EA05-1979B64C3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1986DA4D-10DC-1D61-4A3A-850729C4B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8F8DBC20-9647-1E71-A9F1-FF50E3C05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B8499438-CED5-7F56-F71F-F8857EFE8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9F857DAE-6495-3DD7-DE3E-FC97128AA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66781CEC-3061-6619-3A32-391D5227E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68A49DE9-8188-DAF0-FE2D-A9C24DAEA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6BA84B-DA3D-4458-38E6-A727A270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B662612-6C74-B580-7FA9-D95947B0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5E12841-5945-9648-8F6E-1248AAB0A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535BBE69-6D34-5385-CE0C-22163DC12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311AF238-C4A3-5FAA-61F1-C8443381C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F130A59-FCF2-EC01-8868-F6095AEE9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558E5123-E0BF-2FA1-0B57-7AF4E2723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06B80BE6-A663-A9BC-F728-8309A2321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D88B7EE7-3C32-3C7D-734C-E4C8A2287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C1EBAEC5-18A6-62B6-92F4-AB7FB3D20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B7024B4D-90AC-AAF8-C11B-686EF5770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4E617DB-5DD2-632A-E97A-1C622A5EA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D309E3-A64C-A72C-78F7-303955B4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735366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Strong Passwords &amp; MFA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3A17B23D-2BBD-4AD6-845A-DACD436CFFD3}"/>
              </a:ext>
            </a:extLst>
          </p:cNvPr>
          <p:cNvSpPr/>
          <p:nvPr/>
        </p:nvSpPr>
        <p:spPr>
          <a:xfrm>
            <a:off x="8671560" y="3048000"/>
            <a:ext cx="2799484" cy="2810256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CA" sz="2400" b="1" i="1" dirty="0"/>
              <a:t>How do these points compare to your cyber security practices?</a:t>
            </a:r>
            <a:endParaRPr lang="en-US" sz="2800" kern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E28E5C-0D51-E039-BFB8-F50BC6416D74}"/>
              </a:ext>
            </a:extLst>
          </p:cNvPr>
          <p:cNvSpPr txBox="1"/>
          <p:nvPr/>
        </p:nvSpPr>
        <p:spPr>
          <a:xfrm>
            <a:off x="650438" y="5949802"/>
            <a:ext cx="1062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(Partners Bank of California. (2024, October). Creating Strong Passwords and Using Multi‑Factor Authentication (MFA) [Video]. YouTube. Retrieved from </a:t>
            </a:r>
            <a:br>
              <a:rPr lang="en-US" sz="1200" dirty="0"/>
            </a:br>
            <a:r>
              <a:rPr lang="en-US" sz="1200" dirty="0"/>
              <a:t>https://youtu.be/uu_1oRMJ_8c)</a:t>
            </a:r>
            <a:endParaRPr lang="en-CA" sz="1200" dirty="0"/>
          </a:p>
        </p:txBody>
      </p:sp>
      <p:pic>
        <p:nvPicPr>
          <p:cNvPr id="6" name="Online Media 5" title="Creating Strong Passwords and Using Multi-Factor Authentication">
            <a:hlinkClick r:id="" action="ppaction://media"/>
            <a:extLst>
              <a:ext uri="{FF2B5EF4-FFF2-40B4-BE49-F238E27FC236}">
                <a16:creationId xmlns:a16="http://schemas.microsoft.com/office/drawing/2014/main" id="{90F8A2C1-2BB6-2B2A-4C84-1AF938B8249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8917" y="1560481"/>
            <a:ext cx="7568901" cy="427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795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0F736-9728-9B4E-7A69-D4C9928A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533D02A1-CBAB-2100-AB77-9AA122B5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B7AE383-1630-8DB9-BDD9-FD0B531E4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8D79C9-97AE-B277-4416-B2E885183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FE2B56B4-E1C8-91B4-0086-7DDEC9A8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68BAEB98-E228-09EF-EA05-1979B64C3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1986DA4D-10DC-1D61-4A3A-850729C4B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8F8DBC20-9647-1E71-A9F1-FF50E3C05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B8499438-CED5-7F56-F71F-F8857EFE8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9F857DAE-6495-3DD7-DE3E-FC97128AA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66781CEC-3061-6619-3A32-391D5227E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68A49DE9-8188-DAF0-FE2D-A9C24DAEA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6BA84B-DA3D-4458-38E6-A727A270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B662612-6C74-B580-7FA9-D95947B0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5E12841-5945-9648-8F6E-1248AAB0A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535BBE69-6D34-5385-CE0C-22163DC12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311AF238-C4A3-5FAA-61F1-C8443381C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F130A59-FCF2-EC01-8868-F6095AEE9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558E5123-E0BF-2FA1-0B57-7AF4E2723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06B80BE6-A663-A9BC-F728-8309A2321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D88B7EE7-3C32-3C7D-734C-E4C8A2287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C1EBAEC5-18A6-62B6-92F4-AB7FB3D20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B7024B4D-90AC-AAF8-C11B-686EF5770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4E617DB-5DD2-632A-E97A-1C622A5EA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D309E3-A64C-A72C-78F7-303955B4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735366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Wi-Fi Security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3A17B23D-2BBD-4AD6-845A-DACD436CFFD3}"/>
              </a:ext>
            </a:extLst>
          </p:cNvPr>
          <p:cNvSpPr/>
          <p:nvPr/>
        </p:nvSpPr>
        <p:spPr>
          <a:xfrm>
            <a:off x="8671560" y="3048000"/>
            <a:ext cx="2799484" cy="2810256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417" tIns="45307" rIns="45307" bIns="45307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n-CA" sz="2400" b="1" i="1" dirty="0"/>
              <a:t>How do these points compare to your cyber security practices?</a:t>
            </a:r>
            <a:endParaRPr lang="en-US" sz="2800" kern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E28E5C-0D51-E039-BFB8-F50BC6416D74}"/>
              </a:ext>
            </a:extLst>
          </p:cNvPr>
          <p:cNvSpPr txBox="1"/>
          <p:nvPr/>
        </p:nvSpPr>
        <p:spPr>
          <a:xfrm>
            <a:off x="650438" y="5949802"/>
            <a:ext cx="10250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KHOU 11. (2024, October 9). Cybersecurity experts warn of public </a:t>
            </a:r>
            <a:r>
              <a:rPr lang="en-US" sz="1200" dirty="0" err="1"/>
              <a:t>wifi</a:t>
            </a:r>
            <a:r>
              <a:rPr lang="en-US" sz="1200" dirty="0"/>
              <a:t> dangers [Video]. YouTube. Retrieved from https://youtu.be/wWjXAyLEr6M)</a:t>
            </a:r>
            <a:endParaRPr lang="en-CA" sz="1200" dirty="0"/>
          </a:p>
        </p:txBody>
      </p:sp>
      <p:pic>
        <p:nvPicPr>
          <p:cNvPr id="3" name="Online Media 2" title="Cybersecurity experts warn of public wifi dangers">
            <a:hlinkClick r:id="" action="ppaction://media"/>
            <a:extLst>
              <a:ext uri="{FF2B5EF4-FFF2-40B4-BE49-F238E27FC236}">
                <a16:creationId xmlns:a16="http://schemas.microsoft.com/office/drawing/2014/main" id="{D28A0DC0-8CA4-D18F-5C61-70590C2179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7675" y="1563719"/>
            <a:ext cx="7590143" cy="428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50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4802E7-FBF2-45FB-B0F3-98FEDD4B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87C98BC1-FCCC-2891-1AED-0284D7DD5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EF3E29D-4EA9-A152-E814-E48435296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B68C174-B5DB-AA52-D6AF-244819BAA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7ECC316B-46F4-8F69-0A1F-9515DD3DA2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CD27537E-0FD8-AA94-A6D0-8573276E6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7213BCCA-AC5F-207A-789D-2F94EEAAE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C69FA305-BEB4-E6C6-3B72-5F2F22987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B7052C04-A2A2-7022-827F-63B19DB5B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8FD4533B-0F54-1031-F3FE-6EF4AC53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BCD3C5B7-DA4B-AEDC-51BA-05C3EC15D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30A4D765-D4AA-B36B-4E39-D395D82AE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8F59453-CA73-E44A-FD05-171A59AA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BEAAA1C-892A-942E-2A9F-51768120C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97A18B3-6AEA-F2DE-7779-B2E75708E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BE61DD7A-DC81-AD8E-5EE1-90F0BDDD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962DA85C-0574-363B-F2CE-7262E95C3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A53922B7-2C75-3B4C-F5E7-5687AC7AA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427ACBB6-6564-879E-0AC5-1F323FD98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8D461ED6-5047-B62D-DD1B-402D25193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90FCF8D8-5579-3C52-B7C7-5D756DFAAA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375947A0-8F79-A55E-7269-E4A21A0C1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F590ACCB-25F8-AB2A-9F69-A6BCD9FC7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C3FA788-0157-48F9-29D0-13B6DBB83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0B8A96-3EFD-88B0-6C4F-FBE6AF008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Cyber Hygiene in Action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C3F2F2-70C3-A4A5-0A6B-2A50008EB165}"/>
              </a:ext>
            </a:extLst>
          </p:cNvPr>
          <p:cNvSpPr txBox="1"/>
          <p:nvPr/>
        </p:nvSpPr>
        <p:spPr>
          <a:xfrm>
            <a:off x="4426264" y="1575911"/>
            <a:ext cx="3420000" cy="378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2"/>
                </a:solidFill>
              </a:rPr>
              <a:t>Multi-Factor Auth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Chose methods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Most sensitive accounts first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Periodically review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BF60D-FB04-67C2-3379-13DF4F5CB6EE}"/>
              </a:ext>
            </a:extLst>
          </p:cNvPr>
          <p:cNvSpPr txBox="1"/>
          <p:nvPr/>
        </p:nvSpPr>
        <p:spPr>
          <a:xfrm>
            <a:off x="806539" y="1575913"/>
            <a:ext cx="3420000" cy="3780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2"/>
                </a:solidFill>
              </a:rPr>
              <a:t>Strong Passwords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Complexity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Password manager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Change regularly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414F0A-BBA3-962E-E862-CE1A9034F818}"/>
              </a:ext>
            </a:extLst>
          </p:cNvPr>
          <p:cNvSpPr txBox="1"/>
          <p:nvPr/>
        </p:nvSpPr>
        <p:spPr>
          <a:xfrm>
            <a:off x="8045989" y="1575912"/>
            <a:ext cx="3420000" cy="3780000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2"/>
                </a:solidFill>
              </a:rPr>
              <a:t>PublicWi</a:t>
            </a:r>
            <a:r>
              <a:rPr lang="en-US" sz="2800" b="1" dirty="0">
                <a:solidFill>
                  <a:schemeClr val="bg2"/>
                </a:solidFill>
              </a:rPr>
              <a:t>-Fi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Fake access points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Secure sites – https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VPN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Data hotspot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399E5-9DB6-4076-2D0C-4FFF821256F0}"/>
              </a:ext>
            </a:extLst>
          </p:cNvPr>
          <p:cNvSpPr txBox="1"/>
          <p:nvPr/>
        </p:nvSpPr>
        <p:spPr>
          <a:xfrm>
            <a:off x="781812" y="5434820"/>
            <a:ext cx="105653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(Partners Bank of California. (2024, October). Creating Strong Passwords and Using Multi‑Factor Authentication (MFA) [Video]. YouTube. Retrieved from </a:t>
            </a:r>
            <a:br>
              <a:rPr lang="en-US" sz="1200" dirty="0"/>
            </a:br>
            <a:r>
              <a:rPr lang="en-US" sz="1200" dirty="0"/>
              <a:t>https://youtu.be/uu_1oRMJ_8c)</a:t>
            </a:r>
            <a:br>
              <a:rPr lang="en-US" sz="1200" dirty="0"/>
            </a:br>
            <a:endParaRPr lang="en-US" sz="1200" dirty="0"/>
          </a:p>
          <a:p>
            <a:r>
              <a:rPr lang="en-US" sz="1200" dirty="0"/>
              <a:t>KHOU 11. (2024, October 9). Cybersecurity experts warn of public </a:t>
            </a:r>
            <a:r>
              <a:rPr lang="en-US" sz="1200" dirty="0" err="1"/>
              <a:t>wifi</a:t>
            </a:r>
            <a:r>
              <a:rPr lang="en-US" sz="1200" dirty="0"/>
              <a:t> dangers [Video]. YouTube. Retrieved from https://youtu.be/wWjXAyLEr6M)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7045535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B28187-D160-573B-3573-7E33BB331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90E9469F-5D76-EA55-6E78-033E8DCD8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631A1B2-375E-5B8D-BFC5-523B62F28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A39EA2C-BFA6-966B-2BB8-4F6928EB1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1DF8A3FB-5025-50CC-33EA-8872E0E03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82EB6BD7-6569-717C-B729-5BD5A55B8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ED4D5BA4-808A-7349-DD3A-D5835AEBC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4B55642C-B1D1-4B87-140C-83C893ACE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F51CB53A-BDAF-E2E4-7E33-7080F222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52F5BB1A-BEFC-65B8-0F7C-DBB793821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AB1F8722-192A-FAE0-17BF-76DD8EAC3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781C58AE-49B8-0D4D-E0CD-BDCE60857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3A3DB6A-A28B-0FC4-2771-A408313F2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15857D-4983-874D-84CF-DC7F9399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BBCE596-3642-B0A5-C214-CF056CA775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9546C384-7121-FD6A-A63B-DDE23BE9F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9B3EC5A3-CEF7-C3A0-1404-FB92D292F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779D1030-FF9C-517D-E7C6-2C219BFC3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4B840EC5-B71C-5D03-DA7F-C1C6AD27A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E78EB3EC-1D2D-7F99-6E79-7913F950C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7E8137A2-35EB-9E02-6B65-9007FE749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0847643F-474D-2AA6-BC25-0CAA2D6F3E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E5365801-65F2-4995-308B-DF68D0D3E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30F6461-DCF8-AF23-AC3E-D9EF5387E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81F1B-9443-83F8-404A-7ECFFE531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Quiz Time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1B407C-6C0B-7B08-B05C-F67D3975221D}"/>
              </a:ext>
            </a:extLst>
          </p:cNvPr>
          <p:cNvSpPr txBox="1"/>
          <p:nvPr/>
        </p:nvSpPr>
        <p:spPr>
          <a:xfrm>
            <a:off x="814746" y="1433760"/>
            <a:ext cx="10633039" cy="426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b="1" dirty="0"/>
              <a:t>Before disposing of documents with sensitive information…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Throw them in the recycling bin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Delete the file from your computer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Shred the documents using a cross-cut shredder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Save them for future reference </a:t>
            </a: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EC4F40BB-EDD0-946D-456D-F7516F467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2573" y="3598350"/>
            <a:ext cx="1842603" cy="184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2C9229-C55E-B2F3-3BE0-769EA310979F}"/>
              </a:ext>
            </a:extLst>
          </p:cNvPr>
          <p:cNvSpPr txBox="1"/>
          <p:nvPr/>
        </p:nvSpPr>
        <p:spPr>
          <a:xfrm>
            <a:off x="899160" y="6035040"/>
            <a:ext cx="5707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OpenAI. (2025). </a:t>
            </a:r>
            <a:r>
              <a:rPr lang="en-US" sz="1200" i="1" dirty="0"/>
              <a:t>ChatGPT-4o</a:t>
            </a:r>
            <a:r>
              <a:rPr lang="en-US" sz="1200" dirty="0"/>
              <a:t> [Large language model]. </a:t>
            </a:r>
            <a:r>
              <a:rPr lang="en-US" sz="1200" dirty="0">
                <a:hlinkClick r:id="rId5"/>
              </a:rPr>
              <a:t>https://chat.openai.com/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3747132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5912C-0B46-FC26-1A7F-8783BC55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A2A52E67-AAA8-F88D-0450-BB32F92E7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8D6879B-E341-FBF5-7BB4-B4B14B430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E9AC2210-210A-DAF8-C7A7-C1261150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6583C6DD-7317-0867-55E5-859C7DF18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12CE9C9D-59EF-4F74-D153-5CFC02198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21245082-AAC0-4DCB-8AF9-0FE1D4E70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DF63F2DB-8B68-1406-C68F-EFB65AAEF6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D9A8EEE2-C4DF-0766-743F-C878BA5D0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AE23DDFE-EF64-4FD2-D911-86A2940AA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51C00811-89E3-3035-1FEB-D71942218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FFDD28AC-FBAC-A835-C0A1-F882EF4AA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8C734A6-5085-6F36-B15D-8C85B67FD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760DA00-FF16-F41E-DC17-D78D469E9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9C47544-8CD8-7D73-C5B8-0382D59A1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C8A978B8-C265-5C3F-6555-8F881AB14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A7D422DA-FAA2-507A-9C81-79D248ADF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5C93697-67A7-C294-3AA4-E60983E8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FEA93BEC-475F-3D80-0615-EECB6E296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248C46F6-4C64-6CF9-262C-22066C45D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FB833792-6853-07B7-2A06-795864A1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A26C6112-63DD-5AB7-8C39-302088F54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5D9F066C-8A0F-BEF9-58E4-5D1A89391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FAAD914-4B2A-06D1-688D-DBBF2FBEB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85EAE-D81C-53A0-C8F1-8D9CB2270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Quiz Time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12919A-CDED-4DBC-9EC1-7A0B3C3E030E}"/>
              </a:ext>
            </a:extLst>
          </p:cNvPr>
          <p:cNvSpPr txBox="1"/>
          <p:nvPr/>
        </p:nvSpPr>
        <p:spPr>
          <a:xfrm>
            <a:off x="814746" y="1677600"/>
            <a:ext cx="9225602" cy="426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2"/>
            </a:pPr>
            <a:r>
              <a:rPr lang="en-US" sz="2800" b="1" dirty="0"/>
              <a:t>What is the BEST response to phishing email?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Click the link to see where it goes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Delete and report it to your IT or security team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Reply asking if the email is legitimate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Forward it to your colleagues to ask their opinion </a:t>
            </a: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BA54BFD6-E956-9397-85DB-6598F4323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2309" y="3000458"/>
            <a:ext cx="1842603" cy="184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E8A8F3-02C6-61CA-FFEA-4599393E94A4}"/>
              </a:ext>
            </a:extLst>
          </p:cNvPr>
          <p:cNvSpPr txBox="1"/>
          <p:nvPr/>
        </p:nvSpPr>
        <p:spPr>
          <a:xfrm>
            <a:off x="853440" y="6035040"/>
            <a:ext cx="5707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OpenAI. (2025). </a:t>
            </a:r>
            <a:r>
              <a:rPr lang="en-US" sz="1200" i="1" dirty="0"/>
              <a:t>ChatGPT-4o</a:t>
            </a:r>
            <a:r>
              <a:rPr lang="en-US" sz="1200" dirty="0"/>
              <a:t> [Large language model]. </a:t>
            </a:r>
            <a:r>
              <a:rPr lang="en-US" sz="1200" dirty="0">
                <a:hlinkClick r:id="rId5"/>
              </a:rPr>
              <a:t>https://chat.openai.com/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581455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60E3AF-650B-16B6-BD5A-FFB555A6F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9998D1F1-C9E9-B7EE-B917-A31DB28B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4F0C55D-7CCA-4799-2A72-27511AEF3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DF1D54-89C6-5F44-D49C-BD5DA501B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3E15FCA8-1EC0-492F-5D01-BBCED98AC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CA8179A5-4734-8473-E5C1-D94FE6872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D7AA2766-ABB5-1B45-69FB-EE96AE714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93F2A6ED-EE5D-A0DC-04BD-2D8338603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2B509295-9023-A975-33A6-E78F78887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D437617A-9344-89EF-D784-1A4B38448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C5ED5670-DB02-4DB7-5AE6-8AD1AA87E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EA6508F4-04BF-A134-CADA-36AD0AE9FA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3B0AAC8-9DF6-9F94-D08E-1D8119508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28CB252-5A7D-1CC5-B660-A7100475B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253547-42AC-06AE-6ECD-A08A6EB46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0A62439C-9E44-9EA0-71D5-A3262EF91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7D7CD9BB-5984-DD51-04C4-4F9AB89B4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EC7181B6-87A9-A931-8260-D853A8851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CB4EF630-C6F4-4664-11CB-A1284B6C27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8F391C7D-D16C-8413-C25B-BB64D0EEA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F8B9D000-85B5-ECBA-BF46-03BCC9F48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D2F84AF1-EA1A-D489-891D-BC22F5753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DFF2A25A-3ECF-88A5-0528-91EE58653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40F6552-1381-62FF-437C-6877C11EE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F854C-21F1-D066-FBAB-B20A8580C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Quiz Time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E50A8-DA91-0E1D-ECA6-8FB1D2180510}"/>
              </a:ext>
            </a:extLst>
          </p:cNvPr>
          <p:cNvSpPr txBox="1"/>
          <p:nvPr/>
        </p:nvSpPr>
        <p:spPr>
          <a:xfrm>
            <a:off x="814746" y="1677600"/>
            <a:ext cx="10304424" cy="426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3"/>
            </a:pPr>
            <a:r>
              <a:rPr lang="en-US" sz="2800" b="1" dirty="0"/>
              <a:t>Which of the following is an example of MFA??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Logging in with just your username and password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Scanning a fingerprint to unlock your phone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Using your browser’s auto-fill to sign in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Entering a password, then confirming a code on a device</a:t>
            </a: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0E720601-2EA0-C9C3-3020-8F3BDD9AD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3567" y="4953000"/>
            <a:ext cx="1842603" cy="184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227378-3EE2-C2E5-BF64-E18D2C4EF72C}"/>
              </a:ext>
            </a:extLst>
          </p:cNvPr>
          <p:cNvSpPr txBox="1"/>
          <p:nvPr/>
        </p:nvSpPr>
        <p:spPr>
          <a:xfrm>
            <a:off x="853440" y="6035040"/>
            <a:ext cx="5707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OpenAI. (2025). </a:t>
            </a:r>
            <a:r>
              <a:rPr lang="en-US" sz="1200" i="1" dirty="0"/>
              <a:t>ChatGPT-4o</a:t>
            </a:r>
            <a:r>
              <a:rPr lang="en-US" sz="1200" dirty="0"/>
              <a:t> [Large language model]. </a:t>
            </a:r>
            <a:r>
              <a:rPr lang="en-US" sz="1200" dirty="0">
                <a:hlinkClick r:id="rId5"/>
              </a:rPr>
              <a:t>https://chat.openai.com/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568399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656B3E-625C-FA2D-1987-1ADD0C57C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30BF262C-D946-1E3F-B7BE-3A4100E3B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18D460-1BAD-91F7-61EC-2D2B5C8DD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AD3EA28-C16A-FA02-1850-7F68A9CB1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C37C6720-7DAC-93BF-C4CB-778F217C2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156FB025-6401-649B-F91E-88E877471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5A480AB0-113C-6079-9CC7-73C6BFF9C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309664E2-86E0-FAC2-9D8A-99144F293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7609863E-F799-0912-0B17-D211B7D84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CA33BF5D-FA60-A5FE-18B2-EEC59C946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3E96083E-38B1-6556-BCB3-9255C223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9C932D59-3611-9818-8C10-89B67F88E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549F96E-218F-8D1D-05A3-6F7F14DF7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102728C-1F29-01A9-B026-9E1440229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28BA720-B31B-E8B4-0E79-D90A5B47E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91D862B3-73B4-BF8D-9371-47479CB74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03B6C17E-8496-71F8-3D61-97B25DF17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9C4583EF-E93C-FE97-0ED2-592177767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CEF38533-CF1A-2F1F-E6E7-FDA3A99925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6409CCC9-0E98-E6FA-9CF5-399755A17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5692125C-56CA-FA69-EAB9-CB9485408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37F2E0DF-1556-9D93-4F0F-F26190EFB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6989F10B-8317-15C6-3918-921B2D9AC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9BF5FC7-6430-1FE2-2333-838F32732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E781B-AA14-C8AA-159C-D233AAE52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Quiz Time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C94FB-C362-0123-C970-4CC1CD5EB106}"/>
              </a:ext>
            </a:extLst>
          </p:cNvPr>
          <p:cNvSpPr txBox="1"/>
          <p:nvPr/>
        </p:nvSpPr>
        <p:spPr>
          <a:xfrm>
            <a:off x="814746" y="1677600"/>
            <a:ext cx="10665099" cy="426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4"/>
            </a:pPr>
            <a:r>
              <a:rPr lang="en-US" sz="2800" b="1" dirty="0"/>
              <a:t>What is a recommended practice for creating passwords?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Use a mix of uppercase, lowercase, numbers, and symbols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Use your birthdate or pet’s name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Use the same password for all accounts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Keep passwords short to remember easily</a:t>
            </a: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310EBD4C-6744-52AB-7922-E209B69F0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4675" y="2397632"/>
            <a:ext cx="1842603" cy="184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1B2256-A69F-BD98-A65E-AB91CEA190C9}"/>
              </a:ext>
            </a:extLst>
          </p:cNvPr>
          <p:cNvSpPr txBox="1"/>
          <p:nvPr/>
        </p:nvSpPr>
        <p:spPr>
          <a:xfrm>
            <a:off x="868680" y="6035040"/>
            <a:ext cx="5707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OpenAI. (2025). </a:t>
            </a:r>
            <a:r>
              <a:rPr lang="en-US" sz="1200" i="1" dirty="0"/>
              <a:t>ChatGPT-4o</a:t>
            </a:r>
            <a:r>
              <a:rPr lang="en-US" sz="1200" dirty="0"/>
              <a:t> [Large language model]. </a:t>
            </a:r>
            <a:r>
              <a:rPr lang="en-US" sz="1200" dirty="0">
                <a:hlinkClick r:id="rId5"/>
              </a:rPr>
              <a:t>https://chat.openai.com/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3520769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061049-64F3-6666-F708-B85FF0373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90CA4E60-4F99-AC8A-2302-F6D4D8565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D0877F0-5F7B-E50F-BACC-F654827AA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4F66292-861E-42D7-27B2-8D418E442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9F93A1DC-DB6D-6307-29F2-43DD76397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5521C4ED-48FE-732F-C067-7920267E0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E5D341B9-E936-907C-9A2A-13FA71B6B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2C709A93-7189-8ED8-B12F-9776289B3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6235C618-12FF-34AF-A6D9-855D32A36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872DAC0C-C71C-AE4D-9BD7-0C86B037F3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AD845CFE-277D-81D7-0770-C6ACD2AD13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B1AD229B-3358-DF89-16C4-C1257A8AC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96F9896-ED36-527B-E732-E0169F29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5629EEC-B896-C905-C189-9575D8CCF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618454C-1BCC-EF37-68C0-88A4F0E4B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DA4C3D6E-EDF1-75EF-80D3-30CBFFB232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5988146E-513B-5B90-B9AB-BE0DD5FFF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03EA3CB-F804-9134-2ADD-C67C7F095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BBBF41D9-9030-41C7-A949-1F04902C62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14F2DD9E-0740-6757-5D5D-37D2AB316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9086DFD7-0D88-A41A-8ED4-58E2525E5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69F05BD4-11B0-C19C-A197-8760BF3B7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936B5969-2E71-EF3B-A92D-574427FB4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4001C35-6694-E480-F78B-E34D4DC67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690CD-A7C6-4697-FE03-74139FAD8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Quiz Time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4297C-B381-0437-A496-ECE2007D746B}"/>
              </a:ext>
            </a:extLst>
          </p:cNvPr>
          <p:cNvSpPr txBox="1"/>
          <p:nvPr/>
        </p:nvSpPr>
        <p:spPr>
          <a:xfrm>
            <a:off x="814746" y="1677600"/>
            <a:ext cx="10769295" cy="426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5"/>
            </a:pPr>
            <a:r>
              <a:rPr lang="en-US" sz="2800" b="1" dirty="0"/>
              <a:t>Which is a recommended practice when using public Wi-Fi?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Renewing your device firewall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Logging into work email on a friend’s device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Accessing your bank account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lphaUcPeriod"/>
            </a:pPr>
            <a:r>
              <a:rPr lang="en-US" sz="2800" dirty="0"/>
              <a:t>Using a Virtual Private Network (VPN)</a:t>
            </a: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E236632A-205C-DCBF-A731-897686268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1895" y="4684243"/>
            <a:ext cx="1842603" cy="1842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F1B97E-F7CB-1753-DDEB-DB9A92D8F2B2}"/>
              </a:ext>
            </a:extLst>
          </p:cNvPr>
          <p:cNvSpPr txBox="1"/>
          <p:nvPr/>
        </p:nvSpPr>
        <p:spPr>
          <a:xfrm>
            <a:off x="868680" y="6035040"/>
            <a:ext cx="5753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OpenAI. (2025). </a:t>
            </a:r>
            <a:r>
              <a:rPr lang="en-US" sz="1200" i="1" dirty="0"/>
              <a:t>ChatGPT-4o</a:t>
            </a:r>
            <a:r>
              <a:rPr lang="en-US" sz="1200" dirty="0"/>
              <a:t> [Large language model]. </a:t>
            </a:r>
            <a:r>
              <a:rPr lang="en-US" sz="1200" dirty="0">
                <a:hlinkClick r:id="rId5"/>
              </a:rPr>
              <a:t>https://chat.openai.com/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172281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0C9EB-A2E7-D303-287E-F0612A4D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B3881402-9B6C-EF18-C0D4-67D536030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2CC3EA3-0841-32CC-B952-74F90A0B9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9137B96-0F58-D6DC-1979-ED08E213E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23">
              <a:extLst>
                <a:ext uri="{FF2B5EF4-FFF2-40B4-BE49-F238E27FC236}">
                  <a16:creationId xmlns:a16="http://schemas.microsoft.com/office/drawing/2014/main" id="{E8CD7213-A61B-67AC-3E9B-044B609BB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0" name="Rectangle 25">
              <a:extLst>
                <a:ext uri="{FF2B5EF4-FFF2-40B4-BE49-F238E27FC236}">
                  <a16:creationId xmlns:a16="http://schemas.microsoft.com/office/drawing/2014/main" id="{2A4E7A9C-DB1E-CDB9-4352-1142055A4B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067FF81C-32DE-319A-29A2-31D97DDB9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2" name="Rectangle 27">
              <a:extLst>
                <a:ext uri="{FF2B5EF4-FFF2-40B4-BE49-F238E27FC236}">
                  <a16:creationId xmlns:a16="http://schemas.microsoft.com/office/drawing/2014/main" id="{66237676-131F-30D4-3D8F-250869F94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3" name="Rectangle 28">
              <a:extLst>
                <a:ext uri="{FF2B5EF4-FFF2-40B4-BE49-F238E27FC236}">
                  <a16:creationId xmlns:a16="http://schemas.microsoft.com/office/drawing/2014/main" id="{E01C8EA7-73BE-4930-13B0-4D94C0E21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4" name="Rectangle 29">
              <a:extLst>
                <a:ext uri="{FF2B5EF4-FFF2-40B4-BE49-F238E27FC236}">
                  <a16:creationId xmlns:a16="http://schemas.microsoft.com/office/drawing/2014/main" id="{45B9672C-B336-CA19-F1B9-768E21F65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5929A248-C09D-0748-2AC1-0688A0049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" name="Isosceles Triangle 105">
              <a:extLst>
                <a:ext uri="{FF2B5EF4-FFF2-40B4-BE49-F238E27FC236}">
                  <a16:creationId xmlns:a16="http://schemas.microsoft.com/office/drawing/2014/main" id="{D1EFD788-6F35-7F82-76CF-B6555ED0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5E4804E-3316-FCDE-F08D-1BCA1F958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B4B6D2C-04E8-763D-3E26-4BBE3244A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578E2C5-7372-760C-E903-E6BA27EBF5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23">
              <a:extLst>
                <a:ext uri="{FF2B5EF4-FFF2-40B4-BE49-F238E27FC236}">
                  <a16:creationId xmlns:a16="http://schemas.microsoft.com/office/drawing/2014/main" id="{8C86FA1A-BCC2-9E1E-1FF3-8B8B375A6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3" name="Rectangle 25">
              <a:extLst>
                <a:ext uri="{FF2B5EF4-FFF2-40B4-BE49-F238E27FC236}">
                  <a16:creationId xmlns:a16="http://schemas.microsoft.com/office/drawing/2014/main" id="{662C192E-9B92-CAC5-A0EE-C3B03D840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B025022D-3D96-E916-B989-C9AA943C5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5" name="Rectangle 27">
              <a:extLst>
                <a:ext uri="{FF2B5EF4-FFF2-40B4-BE49-F238E27FC236}">
                  <a16:creationId xmlns:a16="http://schemas.microsoft.com/office/drawing/2014/main" id="{F7D4CC96-F771-E0BA-9235-535AB5758C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6" name="Rectangle 28">
              <a:extLst>
                <a:ext uri="{FF2B5EF4-FFF2-40B4-BE49-F238E27FC236}">
                  <a16:creationId xmlns:a16="http://schemas.microsoft.com/office/drawing/2014/main" id="{38537A05-B9C6-21B0-7567-0EFDCFE4C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7" name="Rectangle 29">
              <a:extLst>
                <a:ext uri="{FF2B5EF4-FFF2-40B4-BE49-F238E27FC236}">
                  <a16:creationId xmlns:a16="http://schemas.microsoft.com/office/drawing/2014/main" id="{56B8F2F2-8648-C62F-774B-AA2536849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B1EBD7F6-414B-7A64-591D-E29924821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37FE63B0-737A-60EA-E24D-1ABAB3EEC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3CBF1F4-7B51-6F12-80AF-9EE5D2961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E1F8CA-B1F4-714A-E03F-DDD47800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055" y="603504"/>
            <a:ext cx="9091025" cy="794990"/>
          </a:xfrm>
        </p:spPr>
        <p:txBody>
          <a:bodyPr anchor="b">
            <a:normAutofit/>
          </a:bodyPr>
          <a:lstStyle/>
          <a:p>
            <a:r>
              <a:rPr lang="en-CA" sz="4400" b="1" dirty="0">
                <a:solidFill>
                  <a:schemeClr val="tx1"/>
                </a:solidFill>
              </a:rPr>
              <a:t>Post-Workshop Resources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C15620-B811-42D7-CDFA-D2AA1257C262}"/>
              </a:ext>
            </a:extLst>
          </p:cNvPr>
          <p:cNvSpPr txBox="1"/>
          <p:nvPr/>
        </p:nvSpPr>
        <p:spPr>
          <a:xfrm>
            <a:off x="941166" y="2673159"/>
            <a:ext cx="101230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Get Cyber Safe</a:t>
            </a:r>
            <a:r>
              <a:rPr lang="en-US" sz="2400" dirty="0"/>
              <a:t>. Government of Canada.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www.getcybersafe.gc.ca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Cybersecurity for Hybrid Work </a:t>
            </a:r>
            <a:r>
              <a:rPr lang="en-US" sz="2400" i="1" dirty="0"/>
              <a:t>– PDF of PPT deck</a:t>
            </a:r>
            <a:br>
              <a:rPr lang="en-US" sz="2400" dirty="0"/>
            </a:b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https://facilitationhub.ca/wp-content/uploads/2025/07/cybersecurity-for-hybrid-work-2.pdf</a:t>
            </a:r>
            <a:endParaRPr lang="en-US" sz="2400" dirty="0"/>
          </a:p>
          <a:p>
            <a:endParaRPr lang="en-CA" sz="2400" dirty="0"/>
          </a:p>
        </p:txBody>
      </p:sp>
      <p:pic>
        <p:nvPicPr>
          <p:cNvPr id="5" name="Graphic 4" descr="Shield Tick outline">
            <a:extLst>
              <a:ext uri="{FF2B5EF4-FFF2-40B4-BE49-F238E27FC236}">
                <a16:creationId xmlns:a16="http://schemas.microsoft.com/office/drawing/2014/main" id="{E34CF0E3-F421-80C1-1A51-2EDF0B35A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6241" y="825901"/>
            <a:ext cx="1682624" cy="16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8536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Facet">
  <a:themeElements>
    <a:clrScheme name="Custom 3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2A5010"/>
      </a:hlink>
      <a:folHlink>
        <a:srgbClr val="2A501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2690</TotalTime>
  <Words>1515</Words>
  <Application>Microsoft Office PowerPoint</Application>
  <PresentationFormat>Widescreen</PresentationFormat>
  <Paragraphs>146</Paragraphs>
  <Slides>13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Trebuchet MS</vt:lpstr>
      <vt:lpstr>Wingdings 3</vt:lpstr>
      <vt:lpstr>Facet</vt:lpstr>
      <vt:lpstr>Cybersecurity for Hybrid Work</vt:lpstr>
      <vt:lpstr>Common Threats</vt:lpstr>
      <vt:lpstr>Common Threats – Take-aways</vt:lpstr>
      <vt:lpstr>Phishing Response</vt:lpstr>
      <vt:lpstr>Strong Passwords &amp; MFA</vt:lpstr>
      <vt:lpstr>Wi-Fi Security</vt:lpstr>
      <vt:lpstr>Cyber Hygiene in Action</vt:lpstr>
      <vt:lpstr>Quiz Time</vt:lpstr>
      <vt:lpstr>Quiz Time</vt:lpstr>
      <vt:lpstr>Quiz Time</vt:lpstr>
      <vt:lpstr>Quiz Time</vt:lpstr>
      <vt:lpstr>Quiz Time</vt:lpstr>
      <vt:lpstr>Post-Workshop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Bobbi Lusic</dc:creator>
  <cp:lastModifiedBy>Bobbi Lusic</cp:lastModifiedBy>
  <cp:revision>1</cp:revision>
  <cp:lastPrinted>2025-07-04T16:16:07Z</cp:lastPrinted>
  <dcterms:created xsi:type="dcterms:W3CDTF">2025-06-29T17:35:57Z</dcterms:created>
  <dcterms:modified xsi:type="dcterms:W3CDTF">2025-07-04T16:18:11Z</dcterms:modified>
</cp:coreProperties>
</file>